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48" r:id="rId2"/>
    <p:sldMasterId id="2147483652" r:id="rId3"/>
  </p:sldMasterIdLst>
  <p:notesMasterIdLst>
    <p:notesMasterId r:id="rId85"/>
  </p:notesMasterIdLst>
  <p:handoutMasterIdLst>
    <p:handoutMasterId r:id="rId86"/>
  </p:handoutMasterIdLst>
  <p:sldIdLst>
    <p:sldId id="262" r:id="rId4"/>
    <p:sldId id="388" r:id="rId5"/>
    <p:sldId id="263" r:id="rId6"/>
    <p:sldId id="265" r:id="rId7"/>
    <p:sldId id="266" r:id="rId8"/>
    <p:sldId id="386" r:id="rId9"/>
    <p:sldId id="387" r:id="rId10"/>
    <p:sldId id="384" r:id="rId11"/>
    <p:sldId id="267" r:id="rId12"/>
    <p:sldId id="277" r:id="rId13"/>
    <p:sldId id="289" r:id="rId14"/>
    <p:sldId id="288" r:id="rId15"/>
    <p:sldId id="282" r:id="rId16"/>
    <p:sldId id="284" r:id="rId17"/>
    <p:sldId id="285" r:id="rId18"/>
    <p:sldId id="290" r:id="rId19"/>
    <p:sldId id="270" r:id="rId20"/>
    <p:sldId id="292" r:id="rId21"/>
    <p:sldId id="287" r:id="rId22"/>
    <p:sldId id="276" r:id="rId23"/>
    <p:sldId id="280" r:id="rId24"/>
    <p:sldId id="268" r:id="rId25"/>
    <p:sldId id="291" r:id="rId26"/>
    <p:sldId id="271" r:id="rId27"/>
    <p:sldId id="273" r:id="rId28"/>
    <p:sldId id="274" r:id="rId29"/>
    <p:sldId id="272" r:id="rId30"/>
    <p:sldId id="275" r:id="rId31"/>
    <p:sldId id="382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43" r:id="rId47"/>
    <p:sldId id="345" r:id="rId48"/>
    <p:sldId id="344" r:id="rId49"/>
    <p:sldId id="346" r:id="rId50"/>
    <p:sldId id="347" r:id="rId51"/>
    <p:sldId id="348" r:id="rId52"/>
    <p:sldId id="349" r:id="rId53"/>
    <p:sldId id="364" r:id="rId54"/>
    <p:sldId id="365" r:id="rId55"/>
    <p:sldId id="366" r:id="rId56"/>
    <p:sldId id="367" r:id="rId57"/>
    <p:sldId id="368" r:id="rId58"/>
    <p:sldId id="370" r:id="rId59"/>
    <p:sldId id="369" r:id="rId60"/>
    <p:sldId id="371" r:id="rId61"/>
    <p:sldId id="372" r:id="rId62"/>
    <p:sldId id="373" r:id="rId63"/>
    <p:sldId id="374" r:id="rId64"/>
    <p:sldId id="376" r:id="rId65"/>
    <p:sldId id="377" r:id="rId66"/>
    <p:sldId id="375" r:id="rId67"/>
    <p:sldId id="378" r:id="rId68"/>
    <p:sldId id="380" r:id="rId69"/>
    <p:sldId id="379" r:id="rId70"/>
    <p:sldId id="342" r:id="rId71"/>
    <p:sldId id="340" r:id="rId72"/>
    <p:sldId id="338" r:id="rId73"/>
    <p:sldId id="339" r:id="rId74"/>
    <p:sldId id="315" r:id="rId75"/>
    <p:sldId id="316" r:id="rId76"/>
    <p:sldId id="317" r:id="rId77"/>
    <p:sldId id="331" r:id="rId78"/>
    <p:sldId id="335" r:id="rId79"/>
    <p:sldId id="332" r:id="rId80"/>
    <p:sldId id="333" r:id="rId81"/>
    <p:sldId id="334" r:id="rId82"/>
    <p:sldId id="336" r:id="rId83"/>
    <p:sldId id="381" r:id="rId84"/>
  </p:sldIdLst>
  <p:sldSz cx="9144000" cy="6858000" type="screen4x3"/>
  <p:notesSz cx="7099300" cy="102346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31937"/>
    <a:srgbClr val="003E7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4660"/>
  </p:normalViewPr>
  <p:slideViewPr>
    <p:cSldViewPr snapToGrid="0">
      <p:cViewPr varScale="1">
        <p:scale>
          <a:sx n="63" d="100"/>
          <a:sy n="63" d="100"/>
        </p:scale>
        <p:origin x="-450" y="-96"/>
      </p:cViewPr>
      <p:guideLst>
        <p:guide orient="horz" pos="3824"/>
        <p:guide orient="horz" pos="935"/>
        <p:guide pos="253"/>
        <p:guide pos="54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488" y="-90"/>
      </p:cViewPr>
      <p:guideLst>
        <p:guide orient="horz" pos="3224"/>
        <p:guide pos="2236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3FA29288-4FF4-478F-9B10-F0CF621B73E4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901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50FD4E7A-7622-4EA1-8343-2943A9B48591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92C2C-65AC-46C0-ACDB-9D199121FE37}" type="slidenum">
              <a:rPr lang="en-AU"/>
              <a:pPr/>
              <a:t>1</a:t>
            </a:fld>
            <a:endParaRPr lang="en-AU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If the mapping is an expensive drawn out process, Why does the NSW Govt spend money on it?</a:t>
            </a:r>
          </a:p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This slide shows how our geological maps and associated data gives us a competitive advantage against other companies seeking to attract exploration investment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The vision is all data … this will always be ongoing</a:t>
            </a:r>
          </a:p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But we have reached the goal – the system has been developed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i.e. system developed.</a:t>
            </a:r>
          </a:p>
          <a:p>
            <a:r>
              <a:rPr lang="en-AU" smtClean="0">
                <a:latin typeface="Arial" pitchFamily="34" charset="0"/>
                <a:ea typeface="ＭＳ Ｐゴシック" pitchFamily="34" charset="-128"/>
              </a:rPr>
              <a:t>Backfill of data under way / needs completion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7" descr="powerpoint-backgroun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4" descr="TI RE logo colour cmy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84150"/>
            <a:ext cx="30607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281987" cy="1470025"/>
          </a:xfrm>
        </p:spPr>
        <p:txBody>
          <a:bodyPr lIns="91440" tIns="45720" rIns="91440" bIns="45720"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6875" y="4221163"/>
            <a:ext cx="8281988" cy="1365250"/>
          </a:xfrm>
        </p:spPr>
        <p:txBody>
          <a:bodyPr lIns="91440" tIns="45720" rIns="91440" bIns="45720"/>
          <a:lstStyle>
            <a:lvl1pPr marL="0" indent="0" algn="ctr">
              <a:buFont typeface="Wingdings" charset="2"/>
              <a:buNone/>
              <a:defRPr sz="2600">
                <a:solidFill>
                  <a:srgbClr val="E31937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274638"/>
            <a:ext cx="2122487" cy="5675312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74638"/>
            <a:ext cx="6216650" cy="5675312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8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484313"/>
            <a:ext cx="9144000" cy="4586287"/>
          </a:xfrm>
          <a:prstGeom prst="rect">
            <a:avLst/>
          </a:prstGeom>
          <a:solidFill>
            <a:srgbClr val="003E7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2" descr="TI RE logo colour cmy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1775" y="215900"/>
            <a:ext cx="30607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6675"/>
            <a:ext cx="8281987" cy="1470025"/>
          </a:xfrm>
          <a:solidFill>
            <a:schemeClr val="bg1">
              <a:alpha val="30000"/>
            </a:schemeClr>
          </a:solidFill>
        </p:spPr>
        <p:txBody>
          <a:bodyPr lIns="91440" tIns="45720" rIns="91440" bIns="45720" anchor="ctr"/>
          <a:lstStyle>
            <a:lvl1pPr algn="ctr">
              <a:defRPr sz="3600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4221163"/>
            <a:ext cx="8281987" cy="1365250"/>
          </a:xfrm>
        </p:spPr>
        <p:txBody>
          <a:bodyPr lIns="91440" tIns="45720" rIns="91440" bIns="45720"/>
          <a:lstStyle>
            <a:lvl1pPr marL="0" indent="0" algn="ctr">
              <a:buFont typeface="Wingdings" charset="2"/>
              <a:buNone/>
              <a:defRPr sz="2600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003300"/>
            <a:ext cx="4168775" cy="4946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1003300"/>
            <a:ext cx="4170362" cy="4946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274638"/>
            <a:ext cx="2122487" cy="5675312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74638"/>
            <a:ext cx="6216650" cy="5675312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7" descr="powerpoint-background-pic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TI RE logo colour cmy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2088" y="207963"/>
            <a:ext cx="30607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2606675"/>
            <a:ext cx="8281987" cy="1470025"/>
          </a:xfrm>
          <a:solidFill>
            <a:schemeClr val="bg1">
              <a:alpha val="70000"/>
            </a:schemeClr>
          </a:solidFill>
        </p:spPr>
        <p:txBody>
          <a:bodyPr lIns="91440" tIns="45720" rIns="91440" bIns="45720" anchor="ctr"/>
          <a:lstStyle>
            <a:lvl1pPr algn="ctr">
              <a:defRPr sz="1400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4221163"/>
            <a:ext cx="8281987" cy="1365250"/>
          </a:xfrm>
        </p:spPr>
        <p:txBody>
          <a:bodyPr lIns="91440" tIns="45720" rIns="91440" bIns="45720"/>
          <a:lstStyle>
            <a:lvl1pPr marL="0" indent="0" algn="ctr">
              <a:buFont typeface="Wingdings" charset="2"/>
              <a:buNone/>
              <a:defRPr sz="3000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557338"/>
            <a:ext cx="416877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1557338"/>
            <a:ext cx="4170362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274638"/>
            <a:ext cx="2122487" cy="5675312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74638"/>
            <a:ext cx="6216650" cy="5675312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944563"/>
            <a:ext cx="4168775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944563"/>
            <a:ext cx="4170362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1" name="Rectangle 25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AU" sz="1400" b="1">
                <a:solidFill>
                  <a:schemeClr val="bg1"/>
                </a:solidFill>
                <a:latin typeface="Arial" charset="0"/>
                <a:ea typeface="ＭＳ Ｐゴシック" charset="-128"/>
              </a:rPr>
              <a:t>	Geoscientific Data Warehouse (GDW)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74638"/>
            <a:ext cx="84915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styleaaa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944563"/>
            <a:ext cx="8491537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1029" name="Picture 30" descr="TI RE logo colour cmy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494463" y="6137275"/>
            <a:ext cx="24114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2" descr="GDW_logo_v1_cdr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3500" y="6122988"/>
            <a:ext cx="798513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3193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6070600"/>
          </a:xfrm>
          <a:prstGeom prst="rect">
            <a:avLst/>
          </a:prstGeom>
          <a:solidFill>
            <a:srgbClr val="003E7E"/>
          </a:solidFill>
          <a:ln w="9525">
            <a:solidFill>
              <a:srgbClr val="003E7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74638"/>
            <a:ext cx="84915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styleaaa</a:t>
            </a:r>
          </a:p>
        </p:txBody>
      </p:sp>
      <p:sp>
        <p:nvSpPr>
          <p:cNvPr id="2054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003300"/>
            <a:ext cx="8491537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2055" name="Picture 26" descr="TI RE logo colour cmy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511925" y="6122988"/>
            <a:ext cx="241141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3193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7" name="Rectangle 11"/>
          <p:cNvSpPr>
            <a:spLocks noChangeArrowheads="1"/>
          </p:cNvSpPr>
          <p:nvPr userDrawn="1"/>
        </p:nvSpPr>
        <p:spPr bwMode="auto">
          <a:xfrm>
            <a:off x="0" y="6070600"/>
            <a:ext cx="91440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070600"/>
          </a:xfrm>
          <a:prstGeom prst="rect">
            <a:avLst/>
          </a:prstGeom>
          <a:solidFill>
            <a:srgbClr val="003E7E"/>
          </a:solidFill>
          <a:ln w="9525">
            <a:solidFill>
              <a:srgbClr val="003E7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74638"/>
            <a:ext cx="84915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styleaaa</a:t>
            </a:r>
          </a:p>
        </p:txBody>
      </p:sp>
      <p:sp>
        <p:nvSpPr>
          <p:cNvPr id="30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557338"/>
            <a:ext cx="84915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3079" name="Picture 17" descr="TI RE logo colour cmy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577013" y="6115050"/>
            <a:ext cx="24114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31937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30.jpe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image" Target="../media/image26.jpeg"/><Relationship Id="rId2" Type="http://schemas.openxmlformats.org/officeDocument/2006/relationships/image" Target="../media/image14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5" Type="http://schemas.openxmlformats.org/officeDocument/2006/relationships/image" Target="../media/image6.jpeg"/><Relationship Id="rId10" Type="http://schemas.openxmlformats.org/officeDocument/2006/relationships/image" Target="../media/image20.jpeg"/><Relationship Id="rId19" Type="http://schemas.openxmlformats.org/officeDocument/2006/relationships/image" Target="../media/image28.jpeg"/><Relationship Id="rId4" Type="http://schemas.openxmlformats.org/officeDocument/2006/relationships/hyperlink" Target="http://www.niton.com/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dwh.minerals.nsw.gov.au/CI/warehous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3049588"/>
            <a:ext cx="8281987" cy="1470025"/>
          </a:xfrm>
        </p:spPr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Geoscientific Data Warehouse (GDW)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6875" y="4491038"/>
            <a:ext cx="8281988" cy="13652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AU" smtClean="0">
                <a:ea typeface="ＭＳ Ｐゴシック" pitchFamily="34" charset="-128"/>
              </a:rPr>
              <a:t>Overview and demonstration</a:t>
            </a:r>
          </a:p>
        </p:txBody>
      </p:sp>
      <p:pic>
        <p:nvPicPr>
          <p:cNvPr id="7172" name="Picture 9" descr="GDW_logo_v1_cdr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2050" y="1757363"/>
            <a:ext cx="1668463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How does it work?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smtClean="0">
                <a:ea typeface="ＭＳ Ｐゴシック" pitchFamily="34" charset="-128"/>
              </a:rPr>
              <a:t>COGENT II commenced in late-2008</a:t>
            </a:r>
          </a:p>
          <a:p>
            <a:pPr eaLnBrk="1" hangingPunct="1"/>
            <a:endParaRPr lang="en-US" sz="2000" smtClean="0">
              <a:ea typeface="ＭＳ Ｐゴシック" pitchFamily="34" charset="-128"/>
            </a:endParaRPr>
          </a:p>
          <a:p>
            <a:pPr eaLnBrk="1" hangingPunct="1"/>
            <a:r>
              <a:rPr lang="en-US" sz="2000" smtClean="0">
                <a:ea typeface="ＭＳ Ｐゴシック" pitchFamily="34" charset="-128"/>
              </a:rPr>
              <a:t>Four stages in COGENT II project:</a:t>
            </a:r>
          </a:p>
          <a:p>
            <a:pPr lvl="2" eaLnBrk="1" hangingPunct="1"/>
            <a:r>
              <a:rPr lang="en-US" sz="2000" smtClean="0">
                <a:ea typeface="ＭＳ Ｐゴシック" pitchFamily="34" charset="-128"/>
              </a:rPr>
              <a:t>Stage One: Project scope</a:t>
            </a:r>
          </a:p>
          <a:p>
            <a:pPr lvl="3" eaLnBrk="1" hangingPunct="1"/>
            <a:r>
              <a:rPr lang="en-US" sz="1800" smtClean="0">
                <a:solidFill>
                  <a:srgbClr val="FFFF00"/>
                </a:solidFill>
                <a:ea typeface="ＭＳ Ｐゴシック" pitchFamily="34" charset="-128"/>
              </a:rPr>
              <a:t>Completed 2009</a:t>
            </a:r>
            <a:endParaRPr lang="en-US" sz="1800" smtClean="0">
              <a:ea typeface="ＭＳ Ｐゴシック" pitchFamily="34" charset="-128"/>
            </a:endParaRPr>
          </a:p>
          <a:p>
            <a:pPr lvl="2" eaLnBrk="1" hangingPunct="1"/>
            <a:endParaRPr lang="en-US" sz="200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000" smtClean="0">
                <a:ea typeface="ＭＳ Ｐゴシック" pitchFamily="34" charset="-128"/>
              </a:rPr>
              <a:t>Stage Two: Data consolidation</a:t>
            </a:r>
          </a:p>
          <a:p>
            <a:pPr lvl="3" eaLnBrk="1" hangingPunct="1"/>
            <a:r>
              <a:rPr lang="en-US" sz="1800" smtClean="0">
                <a:solidFill>
                  <a:srgbClr val="FFFF00"/>
                </a:solidFill>
                <a:ea typeface="ＭＳ Ｐゴシック" pitchFamily="34" charset="-128"/>
              </a:rPr>
              <a:t>Several datasets implemented from May 2011</a:t>
            </a:r>
          </a:p>
          <a:p>
            <a:pPr lvl="2" eaLnBrk="1" hangingPunct="1">
              <a:buFontTx/>
              <a:buNone/>
            </a:pPr>
            <a:endParaRPr lang="en-US" sz="2000" smtClean="0">
              <a:solidFill>
                <a:srgbClr val="FFFF00"/>
              </a:solidFill>
              <a:ea typeface="ＭＳ Ｐゴシック" pitchFamily="34" charset="-128"/>
            </a:endParaRPr>
          </a:p>
          <a:p>
            <a:pPr lvl="2" eaLnBrk="1" hangingPunct="1"/>
            <a:r>
              <a:rPr lang="en-US" sz="2000" smtClean="0">
                <a:ea typeface="ＭＳ Ｐゴシック" pitchFamily="34" charset="-128"/>
              </a:rPr>
              <a:t>Stage Three: Corporate database development</a:t>
            </a:r>
          </a:p>
          <a:p>
            <a:pPr lvl="3" eaLnBrk="1" hangingPunct="1"/>
            <a:r>
              <a:rPr lang="en-US" sz="1800" smtClean="0">
                <a:solidFill>
                  <a:srgbClr val="FFFF00"/>
                </a:solidFill>
                <a:ea typeface="ＭＳ Ｐゴシック" pitchFamily="34" charset="-128"/>
              </a:rPr>
              <a:t>System Tools complete, several datasets implemented – May 2011</a:t>
            </a:r>
          </a:p>
          <a:p>
            <a:pPr lvl="2" eaLnBrk="1" hangingPunct="1"/>
            <a:endParaRPr lang="en-US" sz="200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000" smtClean="0">
                <a:ea typeface="ＭＳ Ｐゴシック" pitchFamily="34" charset="-128"/>
              </a:rPr>
              <a:t>Stage Four: Web delivery</a:t>
            </a:r>
          </a:p>
          <a:p>
            <a:pPr lvl="3" eaLnBrk="1" hangingPunct="1"/>
            <a:r>
              <a:rPr lang="en-US" sz="1800" smtClean="0">
                <a:solidFill>
                  <a:srgbClr val="FFFF00"/>
                </a:solidFill>
                <a:ea typeface="ＭＳ Ｐゴシック" pitchFamily="34" charset="-128"/>
              </a:rPr>
              <a:t>Complete for publishing September 2012</a:t>
            </a:r>
            <a:endParaRPr lang="en-AU" sz="1800" smtClean="0">
              <a:ea typeface="ＭＳ Ｐゴシック" pitchFamily="34" charset="-128"/>
            </a:endParaRP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</p:txBody>
      </p:sp>
      <p:pic>
        <p:nvPicPr>
          <p:cNvPr id="15364" name="Picture 4" descr="cogent2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7838" y="195263"/>
            <a:ext cx="81438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Vector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Imagery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Grids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Systems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Lookups</a:t>
            </a:r>
          </a:p>
        </p:txBody>
      </p:sp>
      <p:pic>
        <p:nvPicPr>
          <p:cNvPr id="16388" name="Picture 5" descr="COGENTii_Dia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42863"/>
            <a:ext cx="6969125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Key systems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MetIndex (in progress)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30 000 mineral occurrences in NSW</a:t>
            </a:r>
            <a:endParaRPr 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Integrate existing Oracle database into corporate system</a:t>
            </a:r>
            <a:endParaRPr lang="en-AU" smtClean="0"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Field Observations (complete)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Observations and measurements from GSNSW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Developed for field work – synch to corporate system</a:t>
            </a: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Statewide Geodatabase (complete)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ESRI geodatabase system for geological linework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Consistent look up tables across system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17" name="Group 85"/>
          <p:cNvGraphicFramePr>
            <a:graphicFrameLocks noGrp="1"/>
          </p:cNvGraphicFramePr>
          <p:nvPr/>
        </p:nvGraphicFramePr>
        <p:xfrm>
          <a:off x="401638" y="1058863"/>
          <a:ext cx="8277225" cy="5030789"/>
        </p:xfrm>
        <a:graphic>
          <a:graphicData uri="http://schemas.openxmlformats.org/drawingml/2006/table">
            <a:tbl>
              <a:tblPr/>
              <a:tblGrid>
                <a:gridCol w="1255712"/>
                <a:gridCol w="1570038"/>
                <a:gridCol w="4129087"/>
                <a:gridCol w="1322388"/>
              </a:tblGrid>
              <a:tr h="4175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Priority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Status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Records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9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Radiogenic isotopes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Q1/2012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(except for Pb-Pb)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4 000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Petrological collection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Q1/2012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95 000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Drill holes - coal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Q2/2012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55 000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Drill holes - minerals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Q2/2012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30 000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9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Drill holes - petroleum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Q2/2012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Seismic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petroleum resourcing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45 000 line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274638"/>
            <a:ext cx="2827337" cy="555625"/>
          </a:xfrm>
        </p:spPr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Key datasets</a:t>
            </a:r>
          </a:p>
        </p:txBody>
      </p:sp>
      <p:sp>
        <p:nvSpPr>
          <p:cNvPr id="18477" name="Rectangle 2"/>
          <p:cNvSpPr>
            <a:spLocks noChangeArrowheads="1"/>
          </p:cNvSpPr>
          <p:nvPr/>
        </p:nvSpPr>
        <p:spPr bwMode="auto">
          <a:xfrm>
            <a:off x="4856163" y="396875"/>
            <a:ext cx="38512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0"/>
          <a:lstStyle/>
          <a:p>
            <a:r>
              <a:rPr lang="en-AU" sz="1400">
                <a:solidFill>
                  <a:schemeClr val="accent2"/>
                </a:solidFill>
              </a:rPr>
              <a:t>* Complete = data QA, data modelled, </a:t>
            </a:r>
            <a:br>
              <a:rPr lang="en-AU" sz="1400">
                <a:solidFill>
                  <a:schemeClr val="accent2"/>
                </a:solidFill>
              </a:rPr>
            </a:br>
            <a:r>
              <a:rPr lang="en-AU" sz="1400">
                <a:solidFill>
                  <a:schemeClr val="accent2"/>
                </a:solidFill>
              </a:rPr>
              <a:t>infrastructure developed, data migrated</a:t>
            </a:r>
            <a:br>
              <a:rPr lang="en-AU" sz="1400">
                <a:solidFill>
                  <a:schemeClr val="accent2"/>
                </a:solidFill>
              </a:rPr>
            </a:br>
            <a:endParaRPr lang="en-AU" sz="1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07" name="Group 55"/>
          <p:cNvGraphicFramePr>
            <a:graphicFrameLocks noGrp="1"/>
          </p:cNvGraphicFramePr>
          <p:nvPr/>
        </p:nvGraphicFramePr>
        <p:xfrm>
          <a:off x="401638" y="758825"/>
          <a:ext cx="8277225" cy="4626611"/>
        </p:xfrm>
        <a:graphic>
          <a:graphicData uri="http://schemas.openxmlformats.org/drawingml/2006/table">
            <a:tbl>
              <a:tblPr/>
              <a:tblGrid>
                <a:gridCol w="1062037"/>
                <a:gridCol w="1676400"/>
                <a:gridCol w="4216400"/>
                <a:gridCol w="1322388"/>
              </a:tblGrid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Priority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Status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Records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Exploration geochemistry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Down hole assay complete Q1/2012.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Surface samples (stream sediments, soils, rock chips, NITON) in progress.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~ 1.25m to date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? ~2m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Photographs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Complete Q1/2012.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Field photos only at this point.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2 500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 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3D Geology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 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Petrophysics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 (2013)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? ~ 5 000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45" name="Group 69"/>
          <p:cNvGraphicFramePr>
            <a:graphicFrameLocks noGrp="1"/>
          </p:cNvGraphicFramePr>
          <p:nvPr/>
        </p:nvGraphicFramePr>
        <p:xfrm>
          <a:off x="401638" y="723900"/>
          <a:ext cx="8277225" cy="4303715"/>
        </p:xfrm>
        <a:graphic>
          <a:graphicData uri="http://schemas.openxmlformats.org/drawingml/2006/table">
            <a:tbl>
              <a:tblPr/>
              <a:tblGrid>
                <a:gridCol w="1255712"/>
                <a:gridCol w="1570038"/>
                <a:gridCol w="4129087"/>
                <a:gridCol w="1322388"/>
              </a:tblGrid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Priority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Status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Records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Whole rock geochemistry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 (2013)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25 000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Palaeontology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 progress (2012 / 2013)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65 000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Stable isotopes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 (2013)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3 500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Polished blocks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1 775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Economic rocks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Awaiting resourcing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~ 30 000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147638"/>
            <a:ext cx="8491537" cy="555625"/>
          </a:xfrm>
        </p:spPr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How does it work?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776288"/>
            <a:ext cx="8491537" cy="5005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System developed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SQL database (Micromine’s GeoBank)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Data tables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Relationships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Common look up tables</a:t>
            </a:r>
          </a:p>
          <a:p>
            <a:pPr>
              <a:lnSpc>
                <a:spcPct val="90000"/>
              </a:lnSpc>
            </a:pPr>
            <a:endParaRPr lang="en-AU" sz="20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Methodology implemented 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To build tables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To migrate data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To create metadata (ANZLIC compliant)</a:t>
            </a:r>
          </a:p>
          <a:p>
            <a:pPr lvl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All documented</a:t>
            </a:r>
          </a:p>
          <a:p>
            <a:pPr>
              <a:lnSpc>
                <a:spcPct val="90000"/>
              </a:lnSpc>
            </a:pPr>
            <a:endParaRPr lang="en-AU" sz="20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So more data can be added with time ‘backfill’</a:t>
            </a:r>
          </a:p>
          <a:p>
            <a:pPr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Other Dept. business units can add their data</a:t>
            </a:r>
          </a:p>
          <a:p>
            <a:pPr>
              <a:lnSpc>
                <a:spcPct val="90000"/>
              </a:lnSpc>
            </a:pPr>
            <a:endParaRPr lang="en-AU" sz="200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AU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Look up tables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Standardised across the system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e.g. stratigraphic names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~ 3800 current names in NSW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Spatial distribution – s</a:t>
            </a:r>
            <a:r>
              <a:rPr lang="en-AU" smtClean="0">
                <a:ea typeface="ＭＳ Ｐゴシック" pitchFamily="34" charset="-128"/>
              </a:rPr>
              <a:t>tatewide geodatabase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Attribution – in progress 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e.g. age range, depositional environment, chemistry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Master unit description table for every unit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Plus </a:t>
            </a:r>
            <a:r>
              <a:rPr lang="en-AU" smtClean="0">
                <a:solidFill>
                  <a:srgbClr val="FFFF00"/>
                </a:solidFill>
                <a:ea typeface="ＭＳ Ｐゴシック" pitchFamily="34" charset="-128"/>
              </a:rPr>
              <a:t>search for data by stratigraphic unit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AU" sz="2800" smtClean="0">
                <a:ea typeface="ＭＳ Ｐゴシック" pitchFamily="34" charset="-128"/>
              </a:rPr>
              <a:t>What about retrieving data?</a:t>
            </a:r>
            <a:br>
              <a:rPr lang="en-AU" sz="2800" smtClean="0">
                <a:ea typeface="ＭＳ Ｐゴシック" pitchFamily="34" charset="-128"/>
              </a:rPr>
            </a:br>
            <a:endParaRPr lang="en-AU" sz="2800" smtClean="0">
              <a:ea typeface="ＭＳ Ｐゴシック" pitchFamily="34" charset="-128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The GDW !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Data discovery in Google Earth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Data query – spatial or textural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Data download – .shp .tab .csv</a:t>
            </a:r>
            <a:endParaRPr lang="en-AU" smtClean="0">
              <a:ea typeface="ＭＳ Ｐゴシック" pitchFamily="34" charset="-128"/>
            </a:endParaRP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Confidential data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Two versions of the GDW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External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Non-confidential data only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e.g. unpublished isotope analyses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e.g. EL data still under tenure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Internal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All data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6663"/>
            <a:ext cx="91630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53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5495925"/>
            <a:ext cx="19970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BilIInField_R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25" y="68263"/>
            <a:ext cx="18970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AutoShape 7"/>
          <p:cNvSpPr>
            <a:spLocks noChangeArrowheads="1"/>
          </p:cNvSpPr>
          <p:nvPr/>
        </p:nvSpPr>
        <p:spPr bwMode="auto">
          <a:xfrm>
            <a:off x="1960563" y="1671638"/>
            <a:ext cx="1295400" cy="1906587"/>
          </a:xfrm>
          <a:prstGeom prst="can">
            <a:avLst>
              <a:gd name="adj" fmla="val 485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  <a:p>
            <a:pPr algn="ctr"/>
            <a:r>
              <a:rPr lang="en-US" sz="1600">
                <a:solidFill>
                  <a:srgbClr val="003E7E"/>
                </a:solidFill>
              </a:rPr>
              <a:t>GEOBANK</a:t>
            </a:r>
          </a:p>
          <a:p>
            <a:pPr algn="ctr"/>
            <a:r>
              <a:rPr lang="en-US" sz="1600">
                <a:solidFill>
                  <a:srgbClr val="003E7E"/>
                </a:solidFill>
              </a:rPr>
              <a:t>Corporate</a:t>
            </a:r>
          </a:p>
          <a:p>
            <a:pPr algn="ctr"/>
            <a:r>
              <a:rPr lang="en-US" sz="1600">
                <a:solidFill>
                  <a:srgbClr val="003E7E"/>
                </a:solidFill>
              </a:rPr>
              <a:t>Database</a:t>
            </a:r>
          </a:p>
          <a:p>
            <a:pPr algn="ctr"/>
            <a:r>
              <a:rPr lang="en-US" sz="1600">
                <a:solidFill>
                  <a:srgbClr val="003E7E"/>
                </a:solidFill>
              </a:rPr>
              <a:t>(SQL server)</a:t>
            </a:r>
          </a:p>
        </p:txBody>
      </p:sp>
      <p:sp>
        <p:nvSpPr>
          <p:cNvPr id="25605" name="Text Box 24"/>
          <p:cNvSpPr txBox="1">
            <a:spLocks noChangeArrowheads="1"/>
          </p:cNvSpPr>
          <p:nvPr/>
        </p:nvSpPr>
        <p:spPr bwMode="auto">
          <a:xfrm>
            <a:off x="7153275" y="6713538"/>
            <a:ext cx="21097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600">
                <a:solidFill>
                  <a:schemeClr val="accent2"/>
                </a:solidFill>
              </a:rPr>
              <a:t>Source: </a:t>
            </a:r>
            <a:r>
              <a:rPr lang="en-AU" sz="600">
                <a:solidFill>
                  <a:schemeClr val="accent2"/>
                </a:solidFill>
                <a:hlinkClick r:id="rId4"/>
              </a:rPr>
              <a:t>niton.com</a:t>
            </a:r>
            <a:r>
              <a:rPr lang="en-AU" sz="600">
                <a:solidFill>
                  <a:schemeClr val="accent2"/>
                </a:solidFill>
              </a:rPr>
              <a:t>, Quantum Res. Ltd, pfncapital.com</a:t>
            </a:r>
          </a:p>
        </p:txBody>
      </p:sp>
      <p:pic>
        <p:nvPicPr>
          <p:cNvPr id="25606" name="Picture 26" descr="Stream%20sediment%20sampling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3" y="4054475"/>
            <a:ext cx="181133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0" descr="DIGS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0" y="1609725"/>
            <a:ext cx="1189038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5" name="Line 11"/>
          <p:cNvSpPr>
            <a:spLocks noChangeShapeType="1"/>
          </p:cNvSpPr>
          <p:nvPr/>
        </p:nvSpPr>
        <p:spPr bwMode="auto">
          <a:xfrm>
            <a:off x="1295400" y="2093913"/>
            <a:ext cx="620713" cy="1444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AU"/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1050925" y="2682875"/>
            <a:ext cx="804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1400"/>
              <a:t>Legacy </a:t>
            </a:r>
          </a:p>
          <a:p>
            <a:pPr algn="ctr"/>
            <a:r>
              <a:rPr lang="en-AU" sz="1400"/>
              <a:t>data</a:t>
            </a:r>
          </a:p>
        </p:txBody>
      </p:sp>
      <p:pic>
        <p:nvPicPr>
          <p:cNvPr id="25610" name="Picture 37" descr="WA_july2008_phil_0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4138" y="1231900"/>
            <a:ext cx="18129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165475" y="2933700"/>
            <a:ext cx="2827338" cy="2441575"/>
            <a:chOff x="1994" y="1848"/>
            <a:chExt cx="1781" cy="1538"/>
          </a:xfrm>
        </p:grpSpPr>
        <p:sp>
          <p:nvSpPr>
            <p:cNvPr id="25635" name="Line 11"/>
            <p:cNvSpPr>
              <a:spLocks noChangeShapeType="1"/>
            </p:cNvSpPr>
            <p:nvPr/>
          </p:nvSpPr>
          <p:spPr bwMode="auto">
            <a:xfrm>
              <a:off x="2046" y="2192"/>
              <a:ext cx="363" cy="14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5636" name="AutoShape 12"/>
            <p:cNvSpPr>
              <a:spLocks noChangeArrowheads="1"/>
            </p:cNvSpPr>
            <p:nvPr/>
          </p:nvSpPr>
          <p:spPr bwMode="auto">
            <a:xfrm>
              <a:off x="1994" y="2296"/>
              <a:ext cx="136" cy="288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37" name="Picture 13" descr="GDW_logo_v1_cdr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54" y="2269"/>
              <a:ext cx="1321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8" name="Text Box 40"/>
            <p:cNvSpPr txBox="1">
              <a:spLocks noChangeArrowheads="1"/>
            </p:cNvSpPr>
            <p:nvPr/>
          </p:nvSpPr>
          <p:spPr bwMode="auto">
            <a:xfrm>
              <a:off x="2162" y="1848"/>
              <a:ext cx="62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1400"/>
                <a:t>Nightly </a:t>
              </a:r>
            </a:p>
            <a:p>
              <a:pPr algn="ctr"/>
              <a:r>
                <a:rPr lang="en-AU" sz="1400"/>
                <a:t>replication</a:t>
              </a:r>
            </a:p>
          </p:txBody>
        </p:sp>
      </p:grpSp>
      <p:sp>
        <p:nvSpPr>
          <p:cNvPr id="52236" name="Line 11"/>
          <p:cNvSpPr>
            <a:spLocks noChangeShapeType="1"/>
          </p:cNvSpPr>
          <p:nvPr/>
        </p:nvSpPr>
        <p:spPr bwMode="auto">
          <a:xfrm flipH="1">
            <a:off x="520700" y="1082675"/>
            <a:ext cx="11113" cy="468313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AU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7625" y="49213"/>
            <a:ext cx="3087688" cy="1690687"/>
            <a:chOff x="30" y="31"/>
            <a:chExt cx="1945" cy="1065"/>
          </a:xfrm>
        </p:grpSpPr>
        <p:pic>
          <p:nvPicPr>
            <p:cNvPr id="25631" name="Picture 15" descr="EROL_log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" y="31"/>
              <a:ext cx="741" cy="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2" name="Line 11"/>
            <p:cNvSpPr>
              <a:spLocks noChangeShapeType="1"/>
            </p:cNvSpPr>
            <p:nvPr/>
          </p:nvSpPr>
          <p:spPr bwMode="auto">
            <a:xfrm>
              <a:off x="784" y="673"/>
              <a:ext cx="520" cy="42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5633" name="Text Box 32"/>
            <p:cNvSpPr txBox="1">
              <a:spLocks noChangeArrowheads="1"/>
            </p:cNvSpPr>
            <p:nvPr/>
          </p:nvSpPr>
          <p:spPr bwMode="auto">
            <a:xfrm>
              <a:off x="917" y="477"/>
              <a:ext cx="3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1400"/>
                <a:t>New </a:t>
              </a:r>
            </a:p>
            <a:p>
              <a:pPr algn="ctr"/>
              <a:r>
                <a:rPr lang="en-AU" sz="1400"/>
                <a:t>data</a:t>
              </a:r>
            </a:p>
          </p:txBody>
        </p:sp>
        <p:pic>
          <p:nvPicPr>
            <p:cNvPr id="25634" name="Picture 41" descr="GSNSW_logo_Black cop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07" y="230"/>
              <a:ext cx="1068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6048375" y="4056063"/>
            <a:ext cx="3030538" cy="1055687"/>
            <a:chOff x="3810" y="2555"/>
            <a:chExt cx="1909" cy="665"/>
          </a:xfrm>
        </p:grpSpPr>
        <p:pic>
          <p:nvPicPr>
            <p:cNvPr id="25628" name="Picture 44" descr="google-earth-5-screenshot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44" y="2555"/>
              <a:ext cx="1075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9" name="Text Box 51"/>
            <p:cNvSpPr txBox="1">
              <a:spLocks noChangeArrowheads="1"/>
            </p:cNvSpPr>
            <p:nvPr/>
          </p:nvSpPr>
          <p:spPr bwMode="auto">
            <a:xfrm>
              <a:off x="4038" y="2783"/>
              <a:ext cx="55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1400"/>
                <a:t>Discover</a:t>
              </a:r>
            </a:p>
          </p:txBody>
        </p:sp>
        <p:sp>
          <p:nvSpPr>
            <p:cNvPr id="25630" name="Line 11"/>
            <p:cNvSpPr>
              <a:spLocks noChangeShapeType="1"/>
            </p:cNvSpPr>
            <p:nvPr/>
          </p:nvSpPr>
          <p:spPr bwMode="auto">
            <a:xfrm>
              <a:off x="3810" y="2886"/>
              <a:ext cx="25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6410325" y="4708525"/>
            <a:ext cx="2725738" cy="1277938"/>
            <a:chOff x="4038" y="2966"/>
            <a:chExt cx="1717" cy="805"/>
          </a:xfrm>
        </p:grpSpPr>
        <p:pic>
          <p:nvPicPr>
            <p:cNvPr id="25623" name="Picture 46" descr="icon_arcgis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44" y="3270"/>
              <a:ext cx="476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4" name="Picture 48" descr="MapInfo_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63" y="3584"/>
              <a:ext cx="62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5" name="Picture 50" descr="CSV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302" y="330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6" name="Text Box 52"/>
            <p:cNvSpPr txBox="1">
              <a:spLocks noChangeArrowheads="1"/>
            </p:cNvSpPr>
            <p:nvPr/>
          </p:nvSpPr>
          <p:spPr bwMode="auto">
            <a:xfrm>
              <a:off x="4038" y="3401"/>
              <a:ext cx="6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1400"/>
                <a:t>Download</a:t>
              </a:r>
            </a:p>
          </p:txBody>
        </p:sp>
        <p:sp>
          <p:nvSpPr>
            <p:cNvPr id="25627" name="Line 11"/>
            <p:cNvSpPr>
              <a:spLocks noChangeShapeType="1"/>
            </p:cNvSpPr>
            <p:nvPr/>
          </p:nvSpPr>
          <p:spPr bwMode="auto">
            <a:xfrm>
              <a:off x="4261" y="2966"/>
              <a:ext cx="4" cy="44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52279" name="Picture 4" descr="cogent2-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30213" y="2757488"/>
            <a:ext cx="4397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3" descr="Niton-XL3t-GOLDD_-w-Extend-a-Pole_we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465263" y="4429125"/>
            <a:ext cx="1809750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21" descr="IMG_189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01838" y="5421313"/>
            <a:ext cx="18002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6" descr="Meagan Push button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414963" y="180975"/>
            <a:ext cx="185896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1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99113" y="1773238"/>
            <a:ext cx="18224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39" descr="OXCOPJG0451b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050088" y="731838"/>
            <a:ext cx="19240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2" name="Picture 28" descr="table_june42009a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267575" y="2417763"/>
            <a:ext cx="18764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55" grpId="0" animBg="1"/>
      <p:bldP spid="52257" grpId="0"/>
      <p:bldP spid="522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How was it done?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Minimal costs …</a:t>
            </a:r>
          </a:p>
          <a:p>
            <a:pPr eaLnBrk="1" hangingPunct="1">
              <a:lnSpc>
                <a:spcPct val="9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Key people in key positions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David Collins (System Architect), Trevor Barlin (Project Manager)</a:t>
            </a:r>
          </a:p>
          <a:p>
            <a:pPr lvl="1" eaLnBrk="1" hangingPunct="1">
              <a:lnSpc>
                <a:spcPct val="9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Excellent team effort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Geological Survey (Reg Map, Geoscience Info, MinLU), Coal, Petroleum, ICT</a:t>
            </a:r>
          </a:p>
          <a:p>
            <a:pPr lvl="2" eaLnBrk="1" hangingPunct="1">
              <a:lnSpc>
                <a:spcPct val="9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Purchase of software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Micromine’s GeoBank (nee GBIS), FME Server</a:t>
            </a:r>
          </a:p>
          <a:p>
            <a:pPr lvl="1" eaLnBrk="1" hangingPunct="1">
              <a:lnSpc>
                <a:spcPct val="90000"/>
              </a:lnSpc>
            </a:pPr>
            <a:endParaRPr lang="en-AU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Some use of contractors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Data compilation and QA (e.g. TerraSearch)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000" smtClean="0">
                <a:ea typeface="ＭＳ Ｐゴシック" pitchFamily="34" charset="-128"/>
              </a:rPr>
              <a:t>Coding (e.g. ArcSites)</a:t>
            </a:r>
          </a:p>
        </p:txBody>
      </p:sp>
      <p:pic>
        <p:nvPicPr>
          <p:cNvPr id="26628" name="Picture 4" descr="cogent2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7838" y="195263"/>
            <a:ext cx="81438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Micromine%20corp%20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7738" y="3568700"/>
            <a:ext cx="1216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fme_ser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4527550"/>
            <a:ext cx="121443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OXCOPJG0_ 370"/>
          <p:cNvPicPr>
            <a:picLocks noChangeAspect="1" noChangeArrowheads="1"/>
          </p:cNvPicPr>
          <p:nvPr/>
        </p:nvPicPr>
        <p:blipFill>
          <a:blip r:embed="rId5"/>
          <a:srcRect l="35941" t="26447" r="30984" b="6094"/>
          <a:stretch>
            <a:fillRect/>
          </a:stretch>
        </p:blipFill>
        <p:spPr bwMode="auto">
          <a:xfrm>
            <a:off x="4605338" y="150813"/>
            <a:ext cx="11430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pho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2038" y="173038"/>
            <a:ext cx="1662112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Where do you access?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Go to the GDW in your internet browser</a:t>
            </a:r>
          </a:p>
          <a:p>
            <a:pPr lvl="1" eaLnBrk="1" hangingPunct="1"/>
            <a:r>
              <a:rPr lang="en-AU" smtClean="0">
                <a:solidFill>
                  <a:srgbClr val="FFFF00"/>
                </a:solidFill>
                <a:ea typeface="ＭＳ Ｐゴシック" pitchFamily="34" charset="-128"/>
                <a:hlinkClick r:id="rId2"/>
              </a:rPr>
              <a:t>http://dwh.minerals.nsw.gov.au/CI/warehouse</a:t>
            </a:r>
            <a:r>
              <a:rPr lang="en-AU" smtClean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n-AU" smtClean="0">
                <a:ea typeface="ＭＳ Ｐゴシック" pitchFamily="34" charset="-128"/>
              </a:rPr>
              <a:t>(external)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Or navigate via website:</a:t>
            </a:r>
          </a:p>
          <a:p>
            <a:pPr eaLnBrk="1" hangingPunct="1">
              <a:buFont typeface="Wingdings" pitchFamily="2" charset="2"/>
              <a:buNone/>
            </a:pPr>
            <a:endParaRPr lang="en-AU" smtClean="0">
              <a:ea typeface="ＭＳ Ｐゴシック" pitchFamily="34" charset="-128"/>
            </a:endParaRP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/>
          <a:srcRect l="23787" t="10001" r="9355"/>
          <a:stretch>
            <a:fillRect/>
          </a:stretch>
        </p:blipFill>
        <p:spPr bwMode="auto">
          <a:xfrm>
            <a:off x="2125663" y="2246313"/>
            <a:ext cx="51054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Where do you access?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Will work on Windows, Mac OS X and Linux PCs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Only partially accessible from mobile devices as requires full version of Google Earth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Requires Google Earth v6.2 or newer version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Requires recent version of Firefox, Chrome or Safari as internet browser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Internet Explorer not sufficiently standards-compliant yet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When?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Now !!!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External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Live since 20</a:t>
            </a:r>
            <a:r>
              <a:rPr lang="en-AU" baseline="30000" smtClean="0">
                <a:ea typeface="ＭＳ Ｐゴシック" pitchFamily="34" charset="-128"/>
              </a:rPr>
              <a:t>th</a:t>
            </a:r>
            <a:r>
              <a:rPr lang="en-AU" smtClean="0">
                <a:ea typeface="ＭＳ Ｐゴシック" pitchFamily="34" charset="-128"/>
              </a:rPr>
              <a:t> September 2012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Internal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Live since 2011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But remember GDW is dynamic </a:t>
            </a:r>
            <a:r>
              <a:rPr lang="en-US" smtClean="0">
                <a:ea typeface="ＭＳ Ｐゴシック" pitchFamily="34" charset="-128"/>
              </a:rPr>
              <a:t>…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You are accessing a nightly replication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 More data being added constantly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Coming soon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944563"/>
            <a:ext cx="8491538" cy="5005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Updated data added daily !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e.g. exploration data </a:t>
            </a:r>
            <a:r>
              <a:rPr lang="en-US" sz="1600" smtClean="0">
                <a:ea typeface="ＭＳ Ｐゴシック" pitchFamily="34" charset="-128"/>
              </a:rPr>
              <a:t>–</a:t>
            </a:r>
            <a:r>
              <a:rPr lang="en-AU" sz="1600" smtClean="0">
                <a:ea typeface="ＭＳ Ｐゴシック" pitchFamily="34" charset="-128"/>
              </a:rPr>
              <a:t> drilling, assay, surface geochemistry</a:t>
            </a:r>
          </a:p>
          <a:p>
            <a:pPr eaLnBrk="1" hangingPunct="1">
              <a:lnSpc>
                <a:spcPct val="80000"/>
              </a:lnSpc>
            </a:pPr>
            <a:endParaRPr lang="en-AU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New datasets coming soon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Palaeontology (2012/13)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Stable isotopes (2013)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Whole rock geochemistry (2013)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NITON (2013)</a:t>
            </a:r>
          </a:p>
          <a:p>
            <a:pPr eaLnBrk="1" hangingPunct="1">
              <a:lnSpc>
                <a:spcPct val="80000"/>
              </a:lnSpc>
            </a:pPr>
            <a:endParaRPr lang="en-AU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Mobile platform data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e.g. NSW geology maps for iPhone and Android</a:t>
            </a:r>
          </a:p>
          <a:p>
            <a:pPr eaLnBrk="1" hangingPunct="1">
              <a:lnSpc>
                <a:spcPct val="80000"/>
              </a:lnSpc>
            </a:pPr>
            <a:endParaRPr lang="en-AU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Increased interaction with DIGS</a:t>
            </a:r>
          </a:p>
          <a:p>
            <a:pPr eaLnBrk="1" hangingPunct="1">
              <a:lnSpc>
                <a:spcPct val="80000"/>
              </a:lnSpc>
            </a:pPr>
            <a:endParaRPr lang="en-AU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Integration into Geoscience Information Gateway (GIG)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In early planning stages</a:t>
            </a:r>
          </a:p>
          <a:p>
            <a:pPr lvl="1"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Scheduled for completion in June 2014</a:t>
            </a:r>
          </a:p>
          <a:p>
            <a:pPr eaLnBrk="1" hangingPunct="1">
              <a:lnSpc>
                <a:spcPct val="80000"/>
              </a:lnSpc>
            </a:pPr>
            <a:endParaRPr lang="en-AU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sz="1600" smtClean="0">
                <a:ea typeface="ＭＳ Ｐゴシック" pitchFamily="34" charset="-128"/>
              </a:rPr>
              <a:t>Plus user suggestions for improvements … feedback page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 l="29633" t="67044" r="31468" b="615"/>
          <a:stretch>
            <a:fillRect/>
          </a:stretch>
        </p:blipFill>
        <p:spPr bwMode="auto">
          <a:xfrm>
            <a:off x="6405563" y="3143250"/>
            <a:ext cx="27003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9"/>
          <p:cNvSpPr>
            <a:spLocks/>
          </p:cNvSpPr>
          <p:nvPr/>
        </p:nvSpPr>
        <p:spPr bwMode="auto">
          <a:xfrm rot="5400000">
            <a:off x="7422357" y="4420394"/>
            <a:ext cx="482600" cy="1430337"/>
          </a:xfrm>
          <a:prstGeom prst="rightBrace">
            <a:avLst>
              <a:gd name="adj1" fmla="val 24698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7402513" y="5378450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b="1">
                <a:solidFill>
                  <a:schemeClr val="accent2"/>
                </a:solidFill>
              </a:rPr>
              <a:t>GIG</a:t>
            </a:r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-2127250" y="1593850"/>
            <a:ext cx="1841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AU" sz="700" b="1"/>
          </a:p>
          <a:p>
            <a:pPr eaLnBrk="0" hangingPunct="0"/>
            <a:endParaRPr lang="en-AU" sz="2400"/>
          </a:p>
        </p:txBody>
      </p:sp>
      <p:pic>
        <p:nvPicPr>
          <p:cNvPr id="31752" name="Picture 21" descr="nswgeolog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4313" y="666750"/>
            <a:ext cx="1222375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3" descr="nswgeology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7963" y="666750"/>
            <a:ext cx="122555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39"/>
          <p:cNvSpPr txBox="1">
            <a:spLocks noChangeArrowheads="1"/>
          </p:cNvSpPr>
          <p:nvPr/>
        </p:nvSpPr>
        <p:spPr bwMode="auto">
          <a:xfrm>
            <a:off x="6702425" y="227013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Mobile app!</a:t>
            </a:r>
          </a:p>
        </p:txBody>
      </p:sp>
      <p:sp>
        <p:nvSpPr>
          <p:cNvPr id="31755" name="Rectangle 40"/>
          <p:cNvSpPr>
            <a:spLocks noChangeArrowheads="1"/>
          </p:cNvSpPr>
          <p:nvPr/>
        </p:nvSpPr>
        <p:spPr bwMode="auto">
          <a:xfrm>
            <a:off x="6530975" y="187325"/>
            <a:ext cx="2613025" cy="244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Rectangle 41"/>
          <p:cNvSpPr>
            <a:spLocks noChangeArrowheads="1"/>
          </p:cNvSpPr>
          <p:nvPr/>
        </p:nvSpPr>
        <p:spPr bwMode="auto">
          <a:xfrm>
            <a:off x="6351588" y="3082925"/>
            <a:ext cx="2792412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Feedback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We welcome suggestions so we can improve the system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Both for useability and for data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050" y="1841500"/>
            <a:ext cx="69659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Demo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Live ... the true test of a system!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Thanks !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smtClean="0">
              <a:ea typeface="ＭＳ Ｐゴシック" pitchFamily="34" charset="-128"/>
            </a:endParaRPr>
          </a:p>
          <a:p>
            <a:endParaRPr lang="en-AU" smtClean="0">
              <a:ea typeface="ＭＳ Ｐゴシック" pitchFamily="34" charset="-128"/>
            </a:endParaRPr>
          </a:p>
          <a:p>
            <a:endParaRPr lang="en-AU" smtClean="0">
              <a:ea typeface="ＭＳ Ｐゴシック" pitchFamily="34" charset="-128"/>
            </a:endParaRPr>
          </a:p>
          <a:p>
            <a:pPr lvl="4">
              <a:buFontTx/>
              <a:buNone/>
            </a:pPr>
            <a:r>
              <a:rPr lang="en-AU" sz="3200" smtClean="0">
                <a:solidFill>
                  <a:schemeClr val="accent2"/>
                </a:solidFill>
                <a:ea typeface="ＭＳ Ｐゴシック" pitchFamily="34" charset="-128"/>
              </a:rPr>
              <a:t>EXTERNAL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Contents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What is the GDW?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Why do we need it?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How does it work?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How was it done?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Where do you access?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When?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Demo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Coming soon</a:t>
            </a: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Feedback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GDW home page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935038"/>
            <a:ext cx="79597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By data set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49325"/>
            <a:ext cx="793432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Metadata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952500"/>
            <a:ext cx="7948612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1711325" y="3249613"/>
            <a:ext cx="1219200" cy="4794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Metadata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931863"/>
            <a:ext cx="792321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Spatial search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096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920750"/>
            <a:ext cx="7972425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2535238" y="3192463"/>
            <a:ext cx="457200" cy="2936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Spatial search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947738"/>
            <a:ext cx="7951788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5224463" y="5194300"/>
            <a:ext cx="1219200" cy="4794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Summary list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301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931863"/>
            <a:ext cx="7942262" cy="592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1841500" y="5719763"/>
            <a:ext cx="696913" cy="276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2132013" y="5065713"/>
            <a:ext cx="333375" cy="2905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Summary list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923925"/>
            <a:ext cx="79533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Full report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506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933450"/>
            <a:ext cx="795655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2473325" y="5673725"/>
            <a:ext cx="696913" cy="276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2062163" y="5005388"/>
            <a:ext cx="420687" cy="333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Full report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960438"/>
            <a:ext cx="789146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What is the GDW?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sz="2000" smtClean="0">
                <a:ea typeface="ＭＳ Ｐゴシック" pitchFamily="34" charset="-128"/>
              </a:rPr>
              <a:t>A tool to simplify the discovery and accessibility of geoscientific information in NSW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  <a:p>
            <a:pPr eaLnBrk="1" hangingPunct="1"/>
            <a:r>
              <a:rPr lang="en-AU" sz="2000" smtClean="0">
                <a:ea typeface="ＭＳ Ｐゴシック" pitchFamily="34" charset="-128"/>
              </a:rPr>
              <a:t>The end product of the COGENT II project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  <a:p>
            <a:pPr eaLnBrk="1" hangingPunct="1"/>
            <a:r>
              <a:rPr lang="en-AU" sz="2000" smtClean="0">
                <a:ea typeface="ＭＳ Ｐゴシック" pitchFamily="34" charset="-128"/>
              </a:rPr>
              <a:t>Nightly replication of data from the geoscience data management system – relational, secure, highest integrity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  <a:p>
            <a:pPr eaLnBrk="1" hangingPunct="1"/>
            <a:r>
              <a:rPr lang="en-AU" sz="2000" smtClean="0">
                <a:ea typeface="ＭＳ Ｐゴシック" pitchFamily="34" charset="-128"/>
              </a:rPr>
              <a:t>Displayed in Google Earth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  <a:p>
            <a:pPr eaLnBrk="1" hangingPunct="1"/>
            <a:r>
              <a:rPr lang="en-AU" sz="2000" smtClean="0">
                <a:ea typeface="ＭＳ Ｐゴシック" pitchFamily="34" charset="-128"/>
              </a:rPr>
              <a:t>Spatial and attribute searches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  <a:p>
            <a:pPr eaLnBrk="1" hangingPunct="1"/>
            <a:r>
              <a:rPr lang="en-AU" sz="2000" smtClean="0">
                <a:ea typeface="ＭＳ Ｐゴシック" pitchFamily="34" charset="-128"/>
              </a:rPr>
              <a:t>Download to ESRI (ArcGIS) shapefiles, MapInfo TAB files or text files (.csv)</a:t>
            </a:r>
          </a:p>
          <a:p>
            <a:pPr eaLnBrk="1" hangingPunct="1"/>
            <a:endParaRPr lang="en-AU" sz="2000" smtClean="0">
              <a:ea typeface="ＭＳ Ｐゴシック" pitchFamily="34" charset="-128"/>
            </a:endParaRPr>
          </a:p>
        </p:txBody>
      </p:sp>
      <p:pic>
        <p:nvPicPr>
          <p:cNvPr id="9220" name="Picture 4" descr="cogent2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050" y="1625600"/>
            <a:ext cx="8143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175" y="3074988"/>
            <a:ext cx="28606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Attribute search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-4576763" y="3070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710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922338"/>
            <a:ext cx="793432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1858963" y="4703763"/>
            <a:ext cx="534987" cy="2841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1855788" y="3868738"/>
            <a:ext cx="1482725" cy="301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Combined – spatial and attribute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813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933450"/>
            <a:ext cx="7948613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Oval 6"/>
          <p:cNvSpPr>
            <a:spLocks noChangeArrowheads="1"/>
          </p:cNvSpPr>
          <p:nvPr/>
        </p:nvSpPr>
        <p:spPr bwMode="auto">
          <a:xfrm>
            <a:off x="1858963" y="4702175"/>
            <a:ext cx="534987" cy="2270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Oval 7"/>
          <p:cNvSpPr>
            <a:spLocks noChangeArrowheads="1"/>
          </p:cNvSpPr>
          <p:nvPr/>
        </p:nvSpPr>
        <p:spPr bwMode="auto">
          <a:xfrm>
            <a:off x="1841500" y="3865563"/>
            <a:ext cx="1482725" cy="301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Oval 8"/>
          <p:cNvSpPr>
            <a:spLocks noChangeArrowheads="1"/>
          </p:cNvSpPr>
          <p:nvPr/>
        </p:nvSpPr>
        <p:spPr bwMode="auto">
          <a:xfrm>
            <a:off x="1900238" y="4994275"/>
            <a:ext cx="317500" cy="212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Combined – spatial and attribute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928688"/>
            <a:ext cx="7937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View all data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942975"/>
            <a:ext cx="7926387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1481138" y="5792788"/>
            <a:ext cx="3340100" cy="9017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Google Earth opens to NSW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Minerals drillholes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Drill core in department library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Londonderry, Broken Hill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Assayed drill holes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Surface exploration geochemistry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Metallic minerals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Displays at raster when &gt;1000 records in view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Why do we need it?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4563"/>
            <a:ext cx="9144000" cy="5005387"/>
          </a:xfrm>
        </p:spPr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Data is the currency of geoscience, and we are custodians of geoscience data in NSW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A major role of </a:t>
            </a:r>
            <a:r>
              <a:rPr lang="en-US" smtClean="0">
                <a:ea typeface="ＭＳ Ｐゴシック" pitchFamily="34" charset="-128"/>
              </a:rPr>
              <a:t>Resources &amp; Energy Division is to</a:t>
            </a:r>
            <a:r>
              <a:rPr lang="en-AU" smtClean="0">
                <a:ea typeface="ＭＳ Ｐゴシック" pitchFamily="34" charset="-128"/>
              </a:rPr>
              <a:t> provide ‘geoscientific information to attract investment for mineral and petroleum exploration and development and helping inform land use decision making’</a:t>
            </a:r>
          </a:p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eaLnBrk="1" hangingPunct="1"/>
            <a:r>
              <a:rPr lang="en-AU" smtClean="0">
                <a:ea typeface="ＭＳ Ｐゴシック" pitchFamily="34" charset="-128"/>
              </a:rPr>
              <a:t>Put simply … 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The best advice to Govt. based on the best data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Responsible management of explorers data</a:t>
            </a:r>
          </a:p>
          <a:p>
            <a:pPr lvl="1" eaLnBrk="1" hangingPunct="1"/>
            <a:r>
              <a:rPr lang="en-AU" smtClean="0">
                <a:ea typeface="ＭＳ Ｐゴシック" pitchFamily="34" charset="-128"/>
              </a:rPr>
              <a:t>Improve on our competitive advantage: attracting exploration</a:t>
            </a: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Metallic minerals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Change to vector points when &lt;1000 records in view</a:t>
            </a:r>
          </a:p>
          <a:p>
            <a:r>
              <a:rPr lang="en-AU" smtClean="0">
                <a:ea typeface="ＭＳ Ｐゴシック" pitchFamily="34" charset="-128"/>
              </a:rPr>
              <a:t>Click on points to see info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8338" y="2622550"/>
            <a:ext cx="3395662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GSNSW maps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Georeferenced</a:t>
            </a: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GSNSW maps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Yep, useful to see geology …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GSNSW maps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And useful to see imagery …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GSNSW maps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Even better when transparency applied to maps …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GSNSW maps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And Google Earth tilting and zoom used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Titles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By licence type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Titles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Draped over topography with semi-transparent map</a:t>
            </a:r>
          </a:p>
          <a:p>
            <a:r>
              <a:rPr lang="en-AU" smtClean="0">
                <a:ea typeface="ＭＳ Ｐゴシック" pitchFamily="34" charset="-128"/>
              </a:rPr>
              <a:t>Click for info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9775" y="3228975"/>
            <a:ext cx="31353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Drill holes (open file only)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And mineral drill holes added</a:t>
            </a:r>
          </a:p>
          <a:p>
            <a:r>
              <a:rPr lang="en-AU" smtClean="0">
                <a:ea typeface="ＭＳ Ｐゴシック" pitchFamily="34" charset="-128"/>
              </a:rPr>
              <a:t>Click for info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3125788"/>
            <a:ext cx="245268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Surface exploration geochemistry (open file)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Rock chips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Greenie\My Documents\Powerpoint_talks\2012_SMEDG\Perforación 005.jpg"/>
          <p:cNvPicPr>
            <a:picLocks noChangeAspect="1" noChangeArrowheads="1"/>
          </p:cNvPicPr>
          <p:nvPr/>
        </p:nvPicPr>
        <p:blipFill>
          <a:blip r:embed="rId2"/>
          <a:srcRect t="5812"/>
          <a:stretch>
            <a:fillRect/>
          </a:stretch>
        </p:blipFill>
        <p:spPr bwMode="auto">
          <a:xfrm>
            <a:off x="296863" y="0"/>
            <a:ext cx="859155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838" y="0"/>
            <a:ext cx="4221162" cy="555625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cs typeface="+mj-cs"/>
              </a:rPr>
              <a:t>RC drilling- Venezuela</a:t>
            </a:r>
            <a:endParaRPr lang="en-US" dirty="0">
              <a:solidFill>
                <a:schemeClr val="accent4">
                  <a:lumMod val="10000"/>
                </a:schemeClr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Downloads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947738"/>
            <a:ext cx="7740650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Downloads – statewide, map or spatial search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939800"/>
            <a:ext cx="782796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For search area – choose download format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957263"/>
            <a:ext cx="77724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1930400" y="3249613"/>
            <a:ext cx="493713" cy="3635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2540000" y="3756025"/>
            <a:ext cx="1262063" cy="755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Enter email address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946150"/>
            <a:ext cx="7815263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1814513" y="3930650"/>
            <a:ext cx="3178175" cy="3921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FME server processes your request – emails it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925513"/>
            <a:ext cx="7843837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Email received with .zip file of data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952500"/>
            <a:ext cx="8705850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3328988"/>
            <a:ext cx="38481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Metadata – good idea to read!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952500"/>
            <a:ext cx="61436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7075" y="2366963"/>
            <a:ext cx="5876925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smtClean="0">
                <a:ea typeface="ＭＳ Ｐゴシック" pitchFamily="34" charset="-128"/>
              </a:rPr>
              <a:t>This example is for (surface, drill hole) assay data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966788"/>
            <a:ext cx="87439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Drillholes – NVCL (hylogger) core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5780" name="Picture 4" descr="NVCL 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6088"/>
            <a:ext cx="9140825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Thanks !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AU" smtClean="0">
              <a:ea typeface="ＭＳ Ｐゴシック" pitchFamily="34" charset="-128"/>
            </a:endParaRPr>
          </a:p>
          <a:p>
            <a:pPr lvl="1" eaLnBrk="1" hangingPunct="1"/>
            <a:endParaRPr lang="en-AU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Greenie\My Documents\Powerpoint_talks\2012_SMEDG\TrackMounted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3175"/>
            <a:ext cx="8126412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22838" y="0"/>
            <a:ext cx="4221162" cy="555625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cs typeface="+mj-cs"/>
              </a:rPr>
              <a:t>TM drilling-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  <a:cs typeface="+mj-cs"/>
              </a:rPr>
              <a:t>Cessnock</a:t>
            </a:r>
            <a:endParaRPr lang="en-US" dirty="0">
              <a:solidFill>
                <a:schemeClr val="accent4">
                  <a:lumMod val="10000"/>
                </a:schemeClr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Collection of geoscience observation and measurements</a:t>
            </a:r>
          </a:p>
          <a:p>
            <a:r>
              <a:rPr lang="en-AU" smtClean="0">
                <a:ea typeface="ＭＳ Ｐゴシック" pitchFamily="34" charset="-128"/>
              </a:rPr>
              <a:t>Field and office use</a:t>
            </a:r>
          </a:p>
          <a:p>
            <a:pPr lvl="1"/>
            <a:r>
              <a:rPr lang="en-AU" smtClean="0">
                <a:ea typeface="ＭＳ Ｐゴシック" pitchFamily="34" charset="-128"/>
              </a:rPr>
              <a:t>Synchronise MS Access version in / out of GeoBank</a:t>
            </a:r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57425"/>
            <a:ext cx="6427788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 descr="BilIInField_R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2813" y="3927475"/>
            <a:ext cx="42799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6625"/>
            <a:ext cx="79502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1133475"/>
            <a:ext cx="7908925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538" y="1319213"/>
            <a:ext cx="78644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3650" y="1479550"/>
            <a:ext cx="788035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933450"/>
            <a:ext cx="7842250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893763"/>
            <a:ext cx="7585075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3" y="942975"/>
            <a:ext cx="52101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939800"/>
            <a:ext cx="816451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 and GSNSW maps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/>
          <a:srcRect l="11620" r="4578"/>
          <a:stretch>
            <a:fillRect/>
          </a:stretch>
        </p:blipFill>
        <p:spPr bwMode="auto">
          <a:xfrm>
            <a:off x="34925" y="-4763"/>
            <a:ext cx="4156075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0" y="5588000"/>
            <a:ext cx="431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44196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4383088" y="787400"/>
            <a:ext cx="457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906463" y="625475"/>
            <a:ext cx="1905000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Fraser Institute Survey of Mining Companies</a:t>
            </a:r>
          </a:p>
          <a:p>
            <a:r>
              <a:rPr lang="en-US" b="1"/>
              <a:t>2010-2011</a:t>
            </a:r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6629400" y="661988"/>
            <a:ext cx="2362200" cy="1016000"/>
            <a:chOff x="4080" y="912"/>
            <a:chExt cx="1488" cy="640"/>
          </a:xfrm>
        </p:grpSpPr>
        <p:sp>
          <p:nvSpPr>
            <p:cNvPr id="13324" name="TextBox 5"/>
            <p:cNvSpPr txBox="1">
              <a:spLocks noChangeArrowheads="1"/>
            </p:cNvSpPr>
            <p:nvPr/>
          </p:nvSpPr>
          <p:spPr bwMode="auto">
            <a:xfrm>
              <a:off x="4080" y="912"/>
              <a:ext cx="1488" cy="6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lvl="1" indent="-285750">
                <a:lnSpc>
                  <a:spcPct val="150000"/>
                </a:lnSpc>
              </a:pPr>
              <a:r>
                <a:rPr lang="en-US" sz="1000"/>
                <a:t>Mild deterrent to investment</a:t>
              </a:r>
            </a:p>
            <a:p>
              <a:pPr marL="742950" lvl="1" indent="-285750">
                <a:lnSpc>
                  <a:spcPct val="150000"/>
                </a:lnSpc>
              </a:pPr>
              <a:r>
                <a:rPr lang="en-US" sz="1000"/>
                <a:t>Strong deterrent to investment</a:t>
              </a:r>
            </a:p>
            <a:p>
              <a:pPr marL="742950" lvl="1" indent="-285750">
                <a:lnSpc>
                  <a:spcPct val="150000"/>
                </a:lnSpc>
              </a:pPr>
              <a:r>
                <a:rPr lang="en-US" sz="1000"/>
                <a:t>Would not pursue investment due to this factor</a:t>
              </a:r>
            </a:p>
          </p:txBody>
        </p:sp>
        <p:sp>
          <p:nvSpPr>
            <p:cNvPr id="13325" name="Rectangle 9"/>
            <p:cNvSpPr>
              <a:spLocks noChangeArrowheads="1"/>
            </p:cNvSpPr>
            <p:nvPr/>
          </p:nvSpPr>
          <p:spPr bwMode="auto">
            <a:xfrm>
              <a:off x="4173" y="1018"/>
              <a:ext cx="192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Rectangle 10"/>
            <p:cNvSpPr>
              <a:spLocks noChangeArrowheads="1"/>
            </p:cNvSpPr>
            <p:nvPr/>
          </p:nvSpPr>
          <p:spPr bwMode="auto">
            <a:xfrm>
              <a:off x="4173" y="1152"/>
              <a:ext cx="192" cy="4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11"/>
            <p:cNvSpPr>
              <a:spLocks noChangeArrowheads="1"/>
            </p:cNvSpPr>
            <p:nvPr/>
          </p:nvSpPr>
          <p:spPr bwMode="auto">
            <a:xfrm>
              <a:off x="4176" y="1296"/>
              <a:ext cx="192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0" name="Group 12"/>
          <p:cNvGrpSpPr>
            <a:grpSpLocks/>
          </p:cNvGrpSpPr>
          <p:nvPr/>
        </p:nvGrpSpPr>
        <p:grpSpPr bwMode="auto">
          <a:xfrm>
            <a:off x="2209800" y="6019800"/>
            <a:ext cx="2362200" cy="558800"/>
            <a:chOff x="1440" y="3264"/>
            <a:chExt cx="1488" cy="352"/>
          </a:xfrm>
        </p:grpSpPr>
        <p:sp>
          <p:nvSpPr>
            <p:cNvPr id="13321" name="TextBox 5"/>
            <p:cNvSpPr txBox="1">
              <a:spLocks noChangeArrowheads="1"/>
            </p:cNvSpPr>
            <p:nvPr/>
          </p:nvSpPr>
          <p:spPr bwMode="auto">
            <a:xfrm>
              <a:off x="1440" y="3264"/>
              <a:ext cx="1488" cy="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lvl="1" indent="-285750">
                <a:lnSpc>
                  <a:spcPct val="150000"/>
                </a:lnSpc>
              </a:pPr>
              <a:r>
                <a:rPr lang="en-US" sz="1000"/>
                <a:t>Encourages investment</a:t>
              </a:r>
            </a:p>
            <a:p>
              <a:pPr marL="742950" lvl="1" indent="-285750">
                <a:lnSpc>
                  <a:spcPct val="150000"/>
                </a:lnSpc>
              </a:pPr>
              <a:r>
                <a:rPr lang="en-US" sz="1000"/>
                <a:t>Not a deterrent to investment</a:t>
              </a:r>
            </a:p>
          </p:txBody>
        </p:sp>
        <p:sp>
          <p:nvSpPr>
            <p:cNvPr id="13322" name="Rectangle 14"/>
            <p:cNvSpPr>
              <a:spLocks noChangeArrowheads="1"/>
            </p:cNvSpPr>
            <p:nvPr/>
          </p:nvSpPr>
          <p:spPr bwMode="auto">
            <a:xfrm>
              <a:off x="1533" y="3370"/>
              <a:ext cx="192" cy="48"/>
            </a:xfrm>
            <a:prstGeom prst="rect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Rectangle 15"/>
            <p:cNvSpPr>
              <a:spLocks noChangeArrowheads="1"/>
            </p:cNvSpPr>
            <p:nvPr/>
          </p:nvSpPr>
          <p:spPr bwMode="auto">
            <a:xfrm>
              <a:off x="1533" y="3504"/>
              <a:ext cx="192" cy="4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Field observations and GSNSW maps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9438"/>
            <a:ext cx="9144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ea typeface="ＭＳ Ｐゴシック" pitchFamily="34" charset="-128"/>
              </a:rPr>
              <a:t>Mobile Apps - geology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942975"/>
            <a:ext cx="77978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ea typeface="ＭＳ Ｐゴシック" pitchFamily="34" charset="-128"/>
              </a:rPr>
              <a:t>How does it work?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mtClean="0">
                <a:ea typeface="ＭＳ Ｐゴシック" pitchFamily="34" charset="-128"/>
              </a:rPr>
              <a:t>GDW is the output from the COGENT II project</a:t>
            </a:r>
          </a:p>
          <a:p>
            <a:pPr eaLnBrk="1" hangingPunct="1">
              <a:lnSpc>
                <a:spcPct val="90000"/>
              </a:lnSpc>
            </a:pPr>
            <a:endParaRPr lang="en-AU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AU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AU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The Vision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smtClean="0">
                <a:ea typeface="ＭＳ Ｐゴシック" pitchFamily="34" charset="-128"/>
              </a:rPr>
              <a:t>On demand access to </a:t>
            </a:r>
            <a:r>
              <a:rPr lang="en-US" b="1" i="1" smtClean="0">
                <a:solidFill>
                  <a:srgbClr val="FFFF00"/>
                </a:solidFill>
                <a:ea typeface="ＭＳ Ｐゴシック" pitchFamily="34" charset="-128"/>
              </a:rPr>
              <a:t>all</a:t>
            </a:r>
            <a:r>
              <a:rPr lang="en-US" i="1" smtClean="0">
                <a:ea typeface="ＭＳ Ｐゴシック" pitchFamily="34" charset="-128"/>
              </a:rPr>
              <a:t> validated (non-confidential) corporate geological data stored by Minerals from a single spatial-based interface</a:t>
            </a:r>
          </a:p>
          <a:p>
            <a:pPr eaLnBrk="1" hangingPunct="1">
              <a:lnSpc>
                <a:spcPct val="90000"/>
              </a:lnSpc>
            </a:pPr>
            <a:r>
              <a:rPr lang="en-AU" smtClean="0">
                <a:ea typeface="ＭＳ Ｐゴシック" pitchFamily="34" charset="-128"/>
              </a:rPr>
              <a:t>The Goal</a:t>
            </a:r>
          </a:p>
          <a:p>
            <a:pPr lvl="1" eaLnBrk="1" hangingPunct="1">
              <a:lnSpc>
                <a:spcPct val="90000"/>
              </a:lnSpc>
            </a:pPr>
            <a:r>
              <a:rPr lang="en-AU" i="1" smtClean="0">
                <a:ea typeface="ＭＳ Ｐゴシック" pitchFamily="34" charset="-128"/>
              </a:rPr>
              <a:t>A comprehensive geoscientific data management </a:t>
            </a:r>
            <a:r>
              <a:rPr lang="en-AU" b="1" i="1" smtClean="0">
                <a:solidFill>
                  <a:srgbClr val="FFFF00"/>
                </a:solidFill>
                <a:ea typeface="ＭＳ Ｐゴシック" pitchFamily="34" charset="-128"/>
              </a:rPr>
              <a:t>system</a:t>
            </a:r>
            <a:r>
              <a:rPr lang="en-AU" i="1" smtClean="0">
                <a:ea typeface="ＭＳ Ｐゴシック" pitchFamily="34" charset="-128"/>
              </a:rPr>
              <a:t> where digital data of the highest integrity is owned and maintained by the NSW Government, secured in perpetuity</a:t>
            </a:r>
          </a:p>
          <a:p>
            <a:pPr eaLnBrk="1" hangingPunct="1">
              <a:lnSpc>
                <a:spcPct val="90000"/>
              </a:lnSpc>
            </a:pPr>
            <a:endParaRPr lang="en-AU" i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AU" smtClean="0">
              <a:ea typeface="ＭＳ Ｐゴシック" pitchFamily="34" charset="-128"/>
            </a:endParaRPr>
          </a:p>
        </p:txBody>
      </p:sp>
      <p:pic>
        <p:nvPicPr>
          <p:cNvPr id="14340" name="Picture 3" descr="cogent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9850" y="1414463"/>
            <a:ext cx="1525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ogent2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2538" y="1503363"/>
            <a:ext cx="81438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640138" y="1617663"/>
            <a:ext cx="876300" cy="508000"/>
          </a:xfrm>
          <a:prstGeom prst="right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D3F4FF"/>
              </a:gs>
              <a:gs pos="100000">
                <a:srgbClr val="CFEAFF"/>
              </a:gs>
            </a:gsLst>
            <a:lin ang="5400000"/>
          </a:gradFill>
          <a:ln w="9525">
            <a:solidFill>
              <a:srgbClr val="CFE5FA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4">
      <a:dk1>
        <a:srgbClr val="002850"/>
      </a:dk1>
      <a:lt1>
        <a:srgbClr val="FFFFFF"/>
      </a:lt1>
      <a:dk2>
        <a:srgbClr val="003E7E"/>
      </a:dk2>
      <a:lt2>
        <a:srgbClr val="FFFFFF"/>
      </a:lt2>
      <a:accent1>
        <a:srgbClr val="D5EAFF"/>
      </a:accent1>
      <a:accent2>
        <a:srgbClr val="E31934"/>
      </a:accent2>
      <a:accent3>
        <a:srgbClr val="AAAFC0"/>
      </a:accent3>
      <a:accent4>
        <a:srgbClr val="DADADA"/>
      </a:accent4>
      <a:accent5>
        <a:srgbClr val="E7F3FF"/>
      </a:accent5>
      <a:accent6>
        <a:srgbClr val="CE162E"/>
      </a:accent6>
      <a:hlink>
        <a:srgbClr val="0066FF"/>
      </a:hlink>
      <a:folHlink>
        <a:srgbClr val="6600CC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3E7E"/>
        </a:dk1>
        <a:lt1>
          <a:srgbClr val="FFFFFF"/>
        </a:lt1>
        <a:dk2>
          <a:srgbClr val="003E7E"/>
        </a:dk2>
        <a:lt2>
          <a:srgbClr val="C0C0C0"/>
        </a:lt2>
        <a:accent1>
          <a:srgbClr val="D5EAFF"/>
        </a:accent1>
        <a:accent2>
          <a:srgbClr val="E31934"/>
        </a:accent2>
        <a:accent3>
          <a:srgbClr val="FFFFFF"/>
        </a:accent3>
        <a:accent4>
          <a:srgbClr val="00346B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2850"/>
        </a:dk1>
        <a:lt1>
          <a:srgbClr val="FFFFFF"/>
        </a:lt1>
        <a:dk2>
          <a:srgbClr val="003E7E"/>
        </a:dk2>
        <a:lt2>
          <a:srgbClr val="FFFFFF"/>
        </a:lt2>
        <a:accent1>
          <a:srgbClr val="D5EAFF"/>
        </a:accent1>
        <a:accent2>
          <a:srgbClr val="E31934"/>
        </a:accent2>
        <a:accent3>
          <a:srgbClr val="AAAFC0"/>
        </a:accent3>
        <a:accent4>
          <a:srgbClr val="DADADA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4">
      <a:dk1>
        <a:srgbClr val="002850"/>
      </a:dk1>
      <a:lt1>
        <a:srgbClr val="FFFFFF"/>
      </a:lt1>
      <a:dk2>
        <a:srgbClr val="003E7E"/>
      </a:dk2>
      <a:lt2>
        <a:srgbClr val="FFFFFF"/>
      </a:lt2>
      <a:accent1>
        <a:srgbClr val="D5EAFF"/>
      </a:accent1>
      <a:accent2>
        <a:srgbClr val="E31934"/>
      </a:accent2>
      <a:accent3>
        <a:srgbClr val="AAAFC0"/>
      </a:accent3>
      <a:accent4>
        <a:srgbClr val="DADADA"/>
      </a:accent4>
      <a:accent5>
        <a:srgbClr val="E7F3FF"/>
      </a:accent5>
      <a:accent6>
        <a:srgbClr val="CE162E"/>
      </a:accent6>
      <a:hlink>
        <a:srgbClr val="0066FF"/>
      </a:hlink>
      <a:folHlink>
        <a:srgbClr val="6600C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E7E"/>
        </a:dk1>
        <a:lt1>
          <a:srgbClr val="FFFFFF"/>
        </a:lt1>
        <a:dk2>
          <a:srgbClr val="003E7E"/>
        </a:dk2>
        <a:lt2>
          <a:srgbClr val="C0C0C0"/>
        </a:lt2>
        <a:accent1>
          <a:srgbClr val="D5EAFF"/>
        </a:accent1>
        <a:accent2>
          <a:srgbClr val="E31934"/>
        </a:accent2>
        <a:accent3>
          <a:srgbClr val="FFFFFF"/>
        </a:accent3>
        <a:accent4>
          <a:srgbClr val="00346B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2850"/>
        </a:dk1>
        <a:lt1>
          <a:srgbClr val="FFFFFF"/>
        </a:lt1>
        <a:dk2>
          <a:srgbClr val="003E7E"/>
        </a:dk2>
        <a:lt2>
          <a:srgbClr val="FFFFFF"/>
        </a:lt2>
        <a:accent1>
          <a:srgbClr val="D5EAFF"/>
        </a:accent1>
        <a:accent2>
          <a:srgbClr val="E31934"/>
        </a:accent2>
        <a:accent3>
          <a:srgbClr val="AAAFC0"/>
        </a:accent3>
        <a:accent4>
          <a:srgbClr val="DADADA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4">
      <a:dk1>
        <a:srgbClr val="002850"/>
      </a:dk1>
      <a:lt1>
        <a:srgbClr val="FFFFFF"/>
      </a:lt1>
      <a:dk2>
        <a:srgbClr val="003E7E"/>
      </a:dk2>
      <a:lt2>
        <a:srgbClr val="FFFFFF"/>
      </a:lt2>
      <a:accent1>
        <a:srgbClr val="D5EAFF"/>
      </a:accent1>
      <a:accent2>
        <a:srgbClr val="E31934"/>
      </a:accent2>
      <a:accent3>
        <a:srgbClr val="AAAFC0"/>
      </a:accent3>
      <a:accent4>
        <a:srgbClr val="DADADA"/>
      </a:accent4>
      <a:accent5>
        <a:srgbClr val="E7F3FF"/>
      </a:accent5>
      <a:accent6>
        <a:srgbClr val="CE162E"/>
      </a:accent6>
      <a:hlink>
        <a:srgbClr val="0066FF"/>
      </a:hlink>
      <a:folHlink>
        <a:srgbClr val="6600C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3E7E"/>
        </a:dk1>
        <a:lt1>
          <a:srgbClr val="FFFFFF"/>
        </a:lt1>
        <a:dk2>
          <a:srgbClr val="003E7E"/>
        </a:dk2>
        <a:lt2>
          <a:srgbClr val="C0C0C0"/>
        </a:lt2>
        <a:accent1>
          <a:srgbClr val="D5EAFF"/>
        </a:accent1>
        <a:accent2>
          <a:srgbClr val="E31934"/>
        </a:accent2>
        <a:accent3>
          <a:srgbClr val="FFFFFF"/>
        </a:accent3>
        <a:accent4>
          <a:srgbClr val="00346B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2850"/>
        </a:dk1>
        <a:lt1>
          <a:srgbClr val="FFFFFF"/>
        </a:lt1>
        <a:dk2>
          <a:srgbClr val="003E7E"/>
        </a:dk2>
        <a:lt2>
          <a:srgbClr val="FFFFFF"/>
        </a:lt2>
        <a:accent1>
          <a:srgbClr val="D5EAFF"/>
        </a:accent1>
        <a:accent2>
          <a:srgbClr val="E31934"/>
        </a:accent2>
        <a:accent3>
          <a:srgbClr val="AAAFC0"/>
        </a:accent3>
        <a:accent4>
          <a:srgbClr val="DADADA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3143</TotalTime>
  <Words>1466</Words>
  <Application>Microsoft Office PowerPoint</Application>
  <PresentationFormat>On-screen Show (4:3)</PresentationFormat>
  <Paragraphs>378</Paragraphs>
  <Slides>81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ＭＳ Ｐゴシック</vt:lpstr>
      <vt:lpstr>Wingdings</vt:lpstr>
      <vt:lpstr>Custom Design</vt:lpstr>
      <vt:lpstr>Default Design</vt:lpstr>
      <vt:lpstr>1_Default Design</vt:lpstr>
      <vt:lpstr>Geoscientific Data Warehouse (GDW)</vt:lpstr>
      <vt:lpstr>Slide 2</vt:lpstr>
      <vt:lpstr>Contents</vt:lpstr>
      <vt:lpstr>What is the GDW?</vt:lpstr>
      <vt:lpstr>Why do we need it?</vt:lpstr>
      <vt:lpstr>RC drilling- Venezuela</vt:lpstr>
      <vt:lpstr>TM drilling- Cessnock</vt:lpstr>
      <vt:lpstr>Slide 8</vt:lpstr>
      <vt:lpstr>How does it work?</vt:lpstr>
      <vt:lpstr>How does it work?</vt:lpstr>
      <vt:lpstr>Data</vt:lpstr>
      <vt:lpstr>Key systems</vt:lpstr>
      <vt:lpstr>Key datasets</vt:lpstr>
      <vt:lpstr>Slide 14</vt:lpstr>
      <vt:lpstr>Slide 15</vt:lpstr>
      <vt:lpstr>How does it work?</vt:lpstr>
      <vt:lpstr>Look up tables</vt:lpstr>
      <vt:lpstr>What about retrieving data? </vt:lpstr>
      <vt:lpstr>Confidential data</vt:lpstr>
      <vt:lpstr>Slide 20</vt:lpstr>
      <vt:lpstr>How was it done?</vt:lpstr>
      <vt:lpstr>Where do you access?</vt:lpstr>
      <vt:lpstr>Where do you access?</vt:lpstr>
      <vt:lpstr>When?</vt:lpstr>
      <vt:lpstr>Coming soon</vt:lpstr>
      <vt:lpstr>Feedback</vt:lpstr>
      <vt:lpstr>Demo</vt:lpstr>
      <vt:lpstr>Thanks !</vt:lpstr>
      <vt:lpstr>Slide 29</vt:lpstr>
      <vt:lpstr>GDW home page</vt:lpstr>
      <vt:lpstr>By data set</vt:lpstr>
      <vt:lpstr>Metadata</vt:lpstr>
      <vt:lpstr>Metadata</vt:lpstr>
      <vt:lpstr>Spatial search</vt:lpstr>
      <vt:lpstr>Spatial search</vt:lpstr>
      <vt:lpstr>Summary list</vt:lpstr>
      <vt:lpstr>Summary list</vt:lpstr>
      <vt:lpstr>Full report</vt:lpstr>
      <vt:lpstr>Full report</vt:lpstr>
      <vt:lpstr>Attribute search</vt:lpstr>
      <vt:lpstr>Combined – spatial and attribute</vt:lpstr>
      <vt:lpstr>Combined – spatial and attribute</vt:lpstr>
      <vt:lpstr>View all data</vt:lpstr>
      <vt:lpstr>Google Earth opens to NSW</vt:lpstr>
      <vt:lpstr>Minerals drillholes</vt:lpstr>
      <vt:lpstr>Drill core in department library</vt:lpstr>
      <vt:lpstr>Assayed drill holes</vt:lpstr>
      <vt:lpstr>Surface exploration geochemistry</vt:lpstr>
      <vt:lpstr>Metallic minerals</vt:lpstr>
      <vt:lpstr>Metallic minerals</vt:lpstr>
      <vt:lpstr>GSNSW maps</vt:lpstr>
      <vt:lpstr>GSNSW maps</vt:lpstr>
      <vt:lpstr>GSNSW maps</vt:lpstr>
      <vt:lpstr>GSNSW maps</vt:lpstr>
      <vt:lpstr>GSNSW maps</vt:lpstr>
      <vt:lpstr>Titles</vt:lpstr>
      <vt:lpstr>Titles</vt:lpstr>
      <vt:lpstr>Drill holes (open file only)</vt:lpstr>
      <vt:lpstr>Surface exploration geochemistry (open file)</vt:lpstr>
      <vt:lpstr>Downloads</vt:lpstr>
      <vt:lpstr>Downloads – statewide, map or spatial search</vt:lpstr>
      <vt:lpstr>For search area – choose download format</vt:lpstr>
      <vt:lpstr>Enter email address</vt:lpstr>
      <vt:lpstr>FME server processes your request – emails it</vt:lpstr>
      <vt:lpstr>Email received with .zip file of data</vt:lpstr>
      <vt:lpstr>Metadata – good idea to read!</vt:lpstr>
      <vt:lpstr>This example is for (surface, drill hole) assay data</vt:lpstr>
      <vt:lpstr>Drillholes – NVCL (hylogger) core</vt:lpstr>
      <vt:lpstr>Thanks !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 and GSNSW maps</vt:lpstr>
      <vt:lpstr>Field observations and GSNSW maps</vt:lpstr>
      <vt:lpstr>Mobile Apps - geology</vt:lpstr>
    </vt:vector>
  </TitlesOfParts>
  <Company>NSW Department of Trade and Investment, Regional Infrastructure and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- dark background</dc:title>
  <dc:creator>Kim Stanton-Cook</dc:creator>
  <cp:lastModifiedBy>kim.stanton-cook</cp:lastModifiedBy>
  <cp:revision>67</cp:revision>
  <dcterms:created xsi:type="dcterms:W3CDTF">2012-09-25T11:18:31Z</dcterms:created>
  <dcterms:modified xsi:type="dcterms:W3CDTF">2012-11-28T04:09:04Z</dcterms:modified>
</cp:coreProperties>
</file>