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Lst>
  <p:notesMasterIdLst>
    <p:notesMasterId r:id="rId32"/>
  </p:notesMasterIdLst>
  <p:handoutMasterIdLst>
    <p:handoutMasterId r:id="rId33"/>
  </p:handoutMasterIdLst>
  <p:sldIdLst>
    <p:sldId id="641" r:id="rId2"/>
    <p:sldId id="665" r:id="rId3"/>
    <p:sldId id="642" r:id="rId4"/>
    <p:sldId id="684" r:id="rId5"/>
    <p:sldId id="691" r:id="rId6"/>
    <p:sldId id="683" r:id="rId7"/>
    <p:sldId id="682" r:id="rId8"/>
    <p:sldId id="520" r:id="rId9"/>
    <p:sldId id="681" r:id="rId10"/>
    <p:sldId id="680" r:id="rId11"/>
    <p:sldId id="679" r:id="rId12"/>
    <p:sldId id="678" r:id="rId13"/>
    <p:sldId id="677" r:id="rId14"/>
    <p:sldId id="676" r:id="rId15"/>
    <p:sldId id="675" r:id="rId16"/>
    <p:sldId id="685" r:id="rId17"/>
    <p:sldId id="674" r:id="rId18"/>
    <p:sldId id="673" r:id="rId19"/>
    <p:sldId id="672" r:id="rId20"/>
    <p:sldId id="671" r:id="rId21"/>
    <p:sldId id="670" r:id="rId22"/>
    <p:sldId id="669" r:id="rId23"/>
    <p:sldId id="668" r:id="rId24"/>
    <p:sldId id="688" r:id="rId25"/>
    <p:sldId id="667" r:id="rId26"/>
    <p:sldId id="692" r:id="rId27"/>
    <p:sldId id="690" r:id="rId28"/>
    <p:sldId id="643" r:id="rId29"/>
    <p:sldId id="689" r:id="rId30"/>
    <p:sldId id="666" r:id="rId31"/>
  </p:sldIdLst>
  <p:sldSz cx="9144000" cy="6858000" type="screen4x3"/>
  <p:notesSz cx="6692900" cy="9856788"/>
  <p:defaultTextStyle>
    <a:defPPr>
      <a:defRPr lang="en-US"/>
    </a:defPPr>
    <a:lvl1pPr algn="l" rtl="0" eaLnBrk="0" fontAlgn="base" hangingPunct="0">
      <a:spcBef>
        <a:spcPct val="0"/>
      </a:spcBef>
      <a:spcAft>
        <a:spcPct val="0"/>
      </a:spcAft>
      <a:defRPr sz="3200" kern="1200">
        <a:solidFill>
          <a:schemeClr val="bg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3200" kern="1200">
        <a:solidFill>
          <a:schemeClr val="bg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3200" kern="1200">
        <a:solidFill>
          <a:schemeClr val="bg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3200" kern="1200">
        <a:solidFill>
          <a:schemeClr val="bg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3200" kern="1200">
        <a:solidFill>
          <a:schemeClr val="bg1"/>
        </a:solidFill>
        <a:latin typeface="Times New Roman" panose="02020603050405020304" pitchFamily="18" charset="0"/>
        <a:ea typeface="+mn-ea"/>
        <a:cs typeface="+mn-cs"/>
      </a:defRPr>
    </a:lvl5pPr>
    <a:lvl6pPr marL="2286000" algn="l" defTabSz="914400" rtl="0" eaLnBrk="1" latinLnBrk="0" hangingPunct="1">
      <a:defRPr sz="3200" kern="1200">
        <a:solidFill>
          <a:schemeClr val="bg1"/>
        </a:solidFill>
        <a:latin typeface="Times New Roman" panose="02020603050405020304" pitchFamily="18" charset="0"/>
        <a:ea typeface="+mn-ea"/>
        <a:cs typeface="+mn-cs"/>
      </a:defRPr>
    </a:lvl6pPr>
    <a:lvl7pPr marL="2743200" algn="l" defTabSz="914400" rtl="0" eaLnBrk="1" latinLnBrk="0" hangingPunct="1">
      <a:defRPr sz="3200" kern="1200">
        <a:solidFill>
          <a:schemeClr val="bg1"/>
        </a:solidFill>
        <a:latin typeface="Times New Roman" panose="02020603050405020304" pitchFamily="18" charset="0"/>
        <a:ea typeface="+mn-ea"/>
        <a:cs typeface="+mn-cs"/>
      </a:defRPr>
    </a:lvl7pPr>
    <a:lvl8pPr marL="3200400" algn="l" defTabSz="914400" rtl="0" eaLnBrk="1" latinLnBrk="0" hangingPunct="1">
      <a:defRPr sz="3200" kern="1200">
        <a:solidFill>
          <a:schemeClr val="bg1"/>
        </a:solidFill>
        <a:latin typeface="Times New Roman" panose="02020603050405020304" pitchFamily="18" charset="0"/>
        <a:ea typeface="+mn-ea"/>
        <a:cs typeface="+mn-cs"/>
      </a:defRPr>
    </a:lvl8pPr>
    <a:lvl9pPr marL="3657600" algn="l" defTabSz="914400" rtl="0" eaLnBrk="1" latinLnBrk="0" hangingPunct="1">
      <a:defRPr sz="3200" kern="1200">
        <a:solidFill>
          <a:schemeClr val="bg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104">
          <p15:clr>
            <a:srgbClr val="A4A3A4"/>
          </p15:clr>
        </p15:guide>
        <p15:guide id="2" pos="21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00"/>
    <a:srgbClr val="FF0000"/>
    <a:srgbClr val="666633"/>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628" autoAdjust="0"/>
    <p:restoredTop sz="94660"/>
  </p:normalViewPr>
  <p:slideViewPr>
    <p:cSldViewPr>
      <p:cViewPr varScale="1">
        <p:scale>
          <a:sx n="63" d="100"/>
          <a:sy n="63" d="100"/>
        </p:scale>
        <p:origin x="-1104" y="-108"/>
      </p:cViewPr>
      <p:guideLst>
        <p:guide orient="horz" pos="2160"/>
        <p:guide pos="2880"/>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66" d="100"/>
        <a:sy n="66" d="100"/>
      </p:scale>
      <p:origin x="0" y="-1984"/>
    </p:cViewPr>
  </p:sorterViewPr>
  <p:notesViewPr>
    <p:cSldViewPr>
      <p:cViewPr varScale="1">
        <p:scale>
          <a:sx n="43" d="100"/>
          <a:sy n="43" d="100"/>
        </p:scale>
        <p:origin x="-1422" y="-90"/>
      </p:cViewPr>
      <p:guideLst>
        <p:guide orient="horz" pos="3104"/>
        <p:guide pos="210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bwMode="auto">
          <a:xfrm>
            <a:off x="0" y="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79875" name="Rectangle 3"/>
          <p:cNvSpPr>
            <a:spLocks noGrp="1" noChangeArrowheads="1"/>
          </p:cNvSpPr>
          <p:nvPr>
            <p:ph type="dt" sz="quarter" idx="1"/>
          </p:nvPr>
        </p:nvSpPr>
        <p:spPr bwMode="auto">
          <a:xfrm>
            <a:off x="3810000" y="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79876" name="Rectangle 4"/>
          <p:cNvSpPr>
            <a:spLocks noGrp="1" noChangeArrowheads="1"/>
          </p:cNvSpPr>
          <p:nvPr>
            <p:ph type="ftr" sz="quarter" idx="2"/>
          </p:nvPr>
        </p:nvSpPr>
        <p:spPr bwMode="auto">
          <a:xfrm>
            <a:off x="0" y="9372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79877" name="Rectangle 5"/>
          <p:cNvSpPr>
            <a:spLocks noGrp="1" noChangeArrowheads="1"/>
          </p:cNvSpPr>
          <p:nvPr>
            <p:ph type="sldNum" sz="quarter" idx="3"/>
          </p:nvPr>
        </p:nvSpPr>
        <p:spPr bwMode="auto">
          <a:xfrm>
            <a:off x="3810000" y="9372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E9DB2FCE-98F1-42BE-AE13-7B4D67AFE00B}" type="slidenum">
              <a:rPr lang="en-US" altLang="en-US"/>
              <a:pPr>
                <a:defRPr/>
              </a:pPr>
              <a:t>‹#›</a:t>
            </a:fld>
            <a:endParaRPr lang="en-US" altLang="en-US"/>
          </a:p>
        </p:txBody>
      </p:sp>
    </p:spTree>
    <p:extLst>
      <p:ext uri="{BB962C8B-B14F-4D97-AF65-F5344CB8AC3E}">
        <p14:creationId xmlns:p14="http://schemas.microsoft.com/office/powerpoint/2010/main" val="3047572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hdr" sz="quarter"/>
          </p:nvPr>
        </p:nvSpPr>
        <p:spPr bwMode="auto">
          <a:xfrm>
            <a:off x="0" y="0"/>
            <a:ext cx="2900363"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52227" name="Rectangle 3"/>
          <p:cNvSpPr>
            <a:spLocks noGrp="1" noChangeArrowheads="1"/>
          </p:cNvSpPr>
          <p:nvPr>
            <p:ph type="dt" idx="1"/>
          </p:nvPr>
        </p:nvSpPr>
        <p:spPr bwMode="auto">
          <a:xfrm>
            <a:off x="3792538" y="0"/>
            <a:ext cx="2900362"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2052" name="Rectangle 4"/>
          <p:cNvSpPr>
            <a:spLocks noGrp="1" noRot="1" noChangeAspect="1" noChangeArrowheads="1" noTextEdit="1"/>
          </p:cNvSpPr>
          <p:nvPr>
            <p:ph type="sldImg" idx="2"/>
          </p:nvPr>
        </p:nvSpPr>
        <p:spPr bwMode="auto">
          <a:xfrm>
            <a:off x="882650" y="739775"/>
            <a:ext cx="4927600" cy="36957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2229" name="Rectangle 5"/>
          <p:cNvSpPr>
            <a:spLocks noGrp="1" noChangeArrowheads="1"/>
          </p:cNvSpPr>
          <p:nvPr>
            <p:ph type="body" sz="quarter" idx="3"/>
          </p:nvPr>
        </p:nvSpPr>
        <p:spPr bwMode="auto">
          <a:xfrm>
            <a:off x="892175" y="4681538"/>
            <a:ext cx="4908550" cy="443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2230" name="Rectangle 6"/>
          <p:cNvSpPr>
            <a:spLocks noGrp="1" noChangeArrowheads="1"/>
          </p:cNvSpPr>
          <p:nvPr>
            <p:ph type="ftr" sz="quarter" idx="4"/>
          </p:nvPr>
        </p:nvSpPr>
        <p:spPr bwMode="auto">
          <a:xfrm>
            <a:off x="0" y="9364663"/>
            <a:ext cx="2900363"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2231" name="Rectangle 7"/>
          <p:cNvSpPr>
            <a:spLocks noGrp="1" noChangeArrowheads="1"/>
          </p:cNvSpPr>
          <p:nvPr>
            <p:ph type="sldNum" sz="quarter" idx="5"/>
          </p:nvPr>
        </p:nvSpPr>
        <p:spPr bwMode="auto">
          <a:xfrm>
            <a:off x="3792538" y="9364663"/>
            <a:ext cx="2900362"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A26D728A-C32B-4344-ABB4-8CFF023B415E}" type="slidenum">
              <a:rPr lang="en-US" altLang="en-US"/>
              <a:pPr>
                <a:defRPr/>
              </a:pPr>
              <a:t>‹#›</a:t>
            </a:fld>
            <a:endParaRPr lang="en-US" altLang="en-US"/>
          </a:p>
        </p:txBody>
      </p:sp>
    </p:spTree>
    <p:extLst>
      <p:ext uri="{BB962C8B-B14F-4D97-AF65-F5344CB8AC3E}">
        <p14:creationId xmlns:p14="http://schemas.microsoft.com/office/powerpoint/2010/main" val="18637571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8" name="Date Placeholder 27"/>
          <p:cNvSpPr>
            <a:spLocks noGrp="1"/>
          </p:cNvSpPr>
          <p:nvPr>
            <p:ph type="dt" sz="half" idx="10"/>
          </p:nvPr>
        </p:nvSpPr>
        <p:spPr/>
        <p:txBody>
          <a:bodyPr/>
          <a:lstStyle/>
          <a:p>
            <a:fld id="{5AC18673-E1CD-4B15-B03E-7DF414B55871}" type="datetime1">
              <a:rPr lang="en-AU" smtClean="0">
                <a:solidFill>
                  <a:prstClr val="black">
                    <a:shade val="50000"/>
                  </a:prstClr>
                </a:solidFill>
              </a:rPr>
              <a:pPr/>
              <a:t>6/02/2023</a:t>
            </a:fld>
            <a:endParaRPr lang="en-AU">
              <a:solidFill>
                <a:prstClr val="black">
                  <a:shade val="50000"/>
                </a:prstClr>
              </a:solidFill>
            </a:endParaRPr>
          </a:p>
        </p:txBody>
      </p:sp>
      <p:sp>
        <p:nvSpPr>
          <p:cNvPr id="17" name="Footer Placeholder 16"/>
          <p:cNvSpPr>
            <a:spLocks noGrp="1"/>
          </p:cNvSpPr>
          <p:nvPr>
            <p:ph type="ftr" sz="quarter" idx="11"/>
          </p:nvPr>
        </p:nvSpPr>
        <p:spPr/>
        <p:txBody>
          <a:bodyPr/>
          <a:lstStyle/>
          <a:p>
            <a:r>
              <a:rPr lang="en-AU">
                <a:solidFill>
                  <a:prstClr val="black">
                    <a:shade val="50000"/>
                  </a:prstClr>
                </a:solidFill>
              </a:rPr>
              <a:t>Terra Search Pty Ltd</a:t>
            </a:r>
          </a:p>
        </p:txBody>
      </p:sp>
      <p:sp>
        <p:nvSpPr>
          <p:cNvPr id="29" name="Slide Number Placeholder 28"/>
          <p:cNvSpPr>
            <a:spLocks noGrp="1"/>
          </p:cNvSpPr>
          <p:nvPr>
            <p:ph type="sldNum" sz="quarter" idx="12"/>
          </p:nvPr>
        </p:nvSpPr>
        <p:spPr/>
        <p:txBody>
          <a:bodyPr/>
          <a:lstStyle/>
          <a:p>
            <a:fld id="{DDE6FF95-A612-4286-8714-96CDB172869A}" type="slidenum">
              <a:rPr lang="en-AU" smtClean="0">
                <a:solidFill>
                  <a:prstClr val="black">
                    <a:shade val="50000"/>
                  </a:prstClr>
                </a:solidFill>
              </a:rPr>
              <a:pPr/>
              <a:t>‹#›</a:t>
            </a:fld>
            <a:endParaRPr lang="en-AU">
              <a:solidFill>
                <a:prstClr val="black">
                  <a:shade val="50000"/>
                </a:prstClr>
              </a:solidFill>
            </a:endParaRP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extLst>
      <p:ext uri="{BB962C8B-B14F-4D97-AF65-F5344CB8AC3E}">
        <p14:creationId xmlns:p14="http://schemas.microsoft.com/office/powerpoint/2010/main" val="343627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8968B07-5113-4D84-BE56-9AE8448F5247}" type="datetime1">
              <a:rPr lang="en-AU" smtClean="0">
                <a:solidFill>
                  <a:prstClr val="black">
                    <a:shade val="50000"/>
                  </a:prstClr>
                </a:solidFill>
              </a:rPr>
              <a:pPr/>
              <a:t>6/02/2023</a:t>
            </a:fld>
            <a:endParaRPr lang="en-AU">
              <a:solidFill>
                <a:prstClr val="black">
                  <a:shade val="50000"/>
                </a:prstClr>
              </a:solidFill>
            </a:endParaRPr>
          </a:p>
        </p:txBody>
      </p:sp>
      <p:sp>
        <p:nvSpPr>
          <p:cNvPr id="5" name="Footer Placeholder 4"/>
          <p:cNvSpPr>
            <a:spLocks noGrp="1"/>
          </p:cNvSpPr>
          <p:nvPr>
            <p:ph type="ftr" sz="quarter" idx="11"/>
          </p:nvPr>
        </p:nvSpPr>
        <p:spPr/>
        <p:txBody>
          <a:bodyPr/>
          <a:lstStyle/>
          <a:p>
            <a:r>
              <a:rPr lang="en-AU">
                <a:solidFill>
                  <a:prstClr val="black">
                    <a:shade val="50000"/>
                  </a:prstClr>
                </a:solidFill>
              </a:rPr>
              <a:t>Terra Search Pty Ltd</a:t>
            </a:r>
          </a:p>
        </p:txBody>
      </p:sp>
      <p:sp>
        <p:nvSpPr>
          <p:cNvPr id="6" name="Slide Number Placeholder 5"/>
          <p:cNvSpPr>
            <a:spLocks noGrp="1"/>
          </p:cNvSpPr>
          <p:nvPr>
            <p:ph type="sldNum" sz="quarter" idx="12"/>
          </p:nvPr>
        </p:nvSpPr>
        <p:spPr/>
        <p:txBody>
          <a:bodyPr/>
          <a:lstStyle/>
          <a:p>
            <a:fld id="{DDE6FF95-A612-4286-8714-96CDB172869A}" type="slidenum">
              <a:rPr lang="en-AU" smtClean="0">
                <a:solidFill>
                  <a:prstClr val="black">
                    <a:shade val="50000"/>
                  </a:prstClr>
                </a:solidFill>
              </a:rPr>
              <a:pPr/>
              <a:t>‹#›</a:t>
            </a:fld>
            <a:endParaRPr lang="en-AU">
              <a:solidFill>
                <a:prstClr val="black">
                  <a:shade val="50000"/>
                </a:prstClr>
              </a:solidFill>
            </a:endParaRPr>
          </a:p>
        </p:txBody>
      </p:sp>
    </p:spTree>
    <p:extLst>
      <p:ext uri="{BB962C8B-B14F-4D97-AF65-F5344CB8AC3E}">
        <p14:creationId xmlns:p14="http://schemas.microsoft.com/office/powerpoint/2010/main" val="795115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1CAAE19-2872-4187-8174-6E4AB998381D}" type="datetime1">
              <a:rPr lang="en-AU" smtClean="0">
                <a:solidFill>
                  <a:prstClr val="black">
                    <a:shade val="50000"/>
                  </a:prstClr>
                </a:solidFill>
              </a:rPr>
              <a:pPr/>
              <a:t>6/02/2023</a:t>
            </a:fld>
            <a:endParaRPr lang="en-AU">
              <a:solidFill>
                <a:prstClr val="black">
                  <a:shade val="50000"/>
                </a:prstClr>
              </a:solidFill>
            </a:endParaRPr>
          </a:p>
        </p:txBody>
      </p:sp>
      <p:sp>
        <p:nvSpPr>
          <p:cNvPr id="5" name="Footer Placeholder 4"/>
          <p:cNvSpPr>
            <a:spLocks noGrp="1"/>
          </p:cNvSpPr>
          <p:nvPr>
            <p:ph type="ftr" sz="quarter" idx="11"/>
          </p:nvPr>
        </p:nvSpPr>
        <p:spPr/>
        <p:txBody>
          <a:bodyPr/>
          <a:lstStyle/>
          <a:p>
            <a:r>
              <a:rPr lang="en-AU">
                <a:solidFill>
                  <a:prstClr val="black">
                    <a:shade val="50000"/>
                  </a:prstClr>
                </a:solidFill>
              </a:rPr>
              <a:t>Terra Search Pty Ltd</a:t>
            </a:r>
          </a:p>
        </p:txBody>
      </p:sp>
      <p:sp>
        <p:nvSpPr>
          <p:cNvPr id="6" name="Slide Number Placeholder 5"/>
          <p:cNvSpPr>
            <a:spLocks noGrp="1"/>
          </p:cNvSpPr>
          <p:nvPr>
            <p:ph type="sldNum" sz="quarter" idx="12"/>
          </p:nvPr>
        </p:nvSpPr>
        <p:spPr/>
        <p:txBody>
          <a:bodyPr/>
          <a:lstStyle/>
          <a:p>
            <a:fld id="{DDE6FF95-A612-4286-8714-96CDB172869A}" type="slidenum">
              <a:rPr lang="en-AU" smtClean="0">
                <a:solidFill>
                  <a:prstClr val="black">
                    <a:shade val="50000"/>
                  </a:prstClr>
                </a:solidFill>
              </a:rPr>
              <a:pPr/>
              <a:t>‹#›</a:t>
            </a:fld>
            <a:endParaRPr lang="en-AU">
              <a:solidFill>
                <a:prstClr val="black">
                  <a:shade val="50000"/>
                </a:prstClr>
              </a:solidFill>
            </a:endParaRPr>
          </a:p>
        </p:txBody>
      </p:sp>
    </p:spTree>
    <p:extLst>
      <p:ext uri="{BB962C8B-B14F-4D97-AF65-F5344CB8AC3E}">
        <p14:creationId xmlns:p14="http://schemas.microsoft.com/office/powerpoint/2010/main" val="350625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142B490-E28A-4630-95EF-C3BAB42272CB}" type="datetime1">
              <a:rPr lang="en-AU" smtClean="0">
                <a:solidFill>
                  <a:prstClr val="black">
                    <a:shade val="50000"/>
                  </a:prstClr>
                </a:solidFill>
              </a:rPr>
              <a:pPr/>
              <a:t>6/02/2023</a:t>
            </a:fld>
            <a:endParaRPr lang="en-AU">
              <a:solidFill>
                <a:prstClr val="black">
                  <a:shade val="50000"/>
                </a:prstClr>
              </a:solidFill>
            </a:endParaRPr>
          </a:p>
        </p:txBody>
      </p:sp>
      <p:sp>
        <p:nvSpPr>
          <p:cNvPr id="5" name="Footer Placeholder 4"/>
          <p:cNvSpPr>
            <a:spLocks noGrp="1"/>
          </p:cNvSpPr>
          <p:nvPr>
            <p:ph type="ftr" sz="quarter" idx="11"/>
          </p:nvPr>
        </p:nvSpPr>
        <p:spPr/>
        <p:txBody>
          <a:bodyPr/>
          <a:lstStyle/>
          <a:p>
            <a:r>
              <a:rPr lang="en-AU">
                <a:solidFill>
                  <a:prstClr val="black">
                    <a:shade val="50000"/>
                  </a:prstClr>
                </a:solidFill>
              </a:rPr>
              <a:t>Terra Search Pty Ltd</a:t>
            </a:r>
          </a:p>
        </p:txBody>
      </p:sp>
      <p:sp>
        <p:nvSpPr>
          <p:cNvPr id="6" name="Slide Number Placeholder 5"/>
          <p:cNvSpPr>
            <a:spLocks noGrp="1"/>
          </p:cNvSpPr>
          <p:nvPr>
            <p:ph type="sldNum" sz="quarter" idx="12"/>
          </p:nvPr>
        </p:nvSpPr>
        <p:spPr/>
        <p:txBody>
          <a:bodyPr/>
          <a:lstStyle/>
          <a:p>
            <a:fld id="{DDE6FF95-A612-4286-8714-96CDB172869A}" type="slidenum">
              <a:rPr lang="en-AU" smtClean="0">
                <a:solidFill>
                  <a:prstClr val="black">
                    <a:shade val="50000"/>
                  </a:prstClr>
                </a:solidFill>
              </a:rPr>
              <a:pPr/>
              <a:t>‹#›</a:t>
            </a:fld>
            <a:endParaRPr lang="en-AU">
              <a:solidFill>
                <a:prstClr val="black">
                  <a:shade val="50000"/>
                </a:prstClr>
              </a:solidFill>
            </a:endParaRPr>
          </a:p>
        </p:txBody>
      </p:sp>
    </p:spTree>
    <p:extLst>
      <p:ext uri="{BB962C8B-B14F-4D97-AF65-F5344CB8AC3E}">
        <p14:creationId xmlns:p14="http://schemas.microsoft.com/office/powerpoint/2010/main" val="4136820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53CBE232-59E2-49F8-87D3-F1E1B6A5AFD6}" type="datetime1">
              <a:rPr lang="en-AU" smtClean="0">
                <a:solidFill>
                  <a:prstClr val="black">
                    <a:shade val="50000"/>
                  </a:prstClr>
                </a:solidFill>
              </a:rPr>
              <a:pPr/>
              <a:t>6/02/2023</a:t>
            </a:fld>
            <a:endParaRPr lang="en-AU">
              <a:solidFill>
                <a:prstClr val="black">
                  <a:shade val="50000"/>
                </a:prstClr>
              </a:solidFill>
            </a:endParaRPr>
          </a:p>
        </p:txBody>
      </p:sp>
      <p:sp>
        <p:nvSpPr>
          <p:cNvPr id="5" name="Footer Placeholder 4"/>
          <p:cNvSpPr>
            <a:spLocks noGrp="1"/>
          </p:cNvSpPr>
          <p:nvPr>
            <p:ph type="ftr" sz="quarter" idx="11"/>
          </p:nvPr>
        </p:nvSpPr>
        <p:spPr/>
        <p:txBody>
          <a:bodyPr/>
          <a:lstStyle/>
          <a:p>
            <a:r>
              <a:rPr lang="en-AU">
                <a:solidFill>
                  <a:prstClr val="black">
                    <a:shade val="50000"/>
                  </a:prstClr>
                </a:solidFill>
              </a:rPr>
              <a:t>Terra Search Pty Ltd</a:t>
            </a:r>
          </a:p>
        </p:txBody>
      </p:sp>
      <p:sp>
        <p:nvSpPr>
          <p:cNvPr id="6" name="Slide Number Placeholder 5"/>
          <p:cNvSpPr>
            <a:spLocks noGrp="1"/>
          </p:cNvSpPr>
          <p:nvPr>
            <p:ph type="sldNum" sz="quarter" idx="12"/>
          </p:nvPr>
        </p:nvSpPr>
        <p:spPr>
          <a:xfrm>
            <a:off x="7924800" y="6416675"/>
            <a:ext cx="762000" cy="365125"/>
          </a:xfrm>
        </p:spPr>
        <p:txBody>
          <a:bodyPr/>
          <a:lstStyle/>
          <a:p>
            <a:fld id="{DDE6FF95-A612-4286-8714-96CDB172869A}" type="slidenum">
              <a:rPr lang="en-AU" smtClean="0">
                <a:solidFill>
                  <a:prstClr val="black">
                    <a:shade val="50000"/>
                  </a:prstClr>
                </a:solidFill>
              </a:rPr>
              <a:pPr/>
              <a:t>‹#›</a:t>
            </a:fld>
            <a:endParaRPr lang="en-AU">
              <a:solidFill>
                <a:prstClr val="black">
                  <a:shade val="50000"/>
                </a:prstClr>
              </a:solidFill>
            </a:endParaRPr>
          </a:p>
        </p:txBody>
      </p:sp>
    </p:spTree>
    <p:extLst>
      <p:ext uri="{BB962C8B-B14F-4D97-AF65-F5344CB8AC3E}">
        <p14:creationId xmlns:p14="http://schemas.microsoft.com/office/powerpoint/2010/main" val="832830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CBC21D36-3EAF-4A5C-B87F-BB475DD30ABA}" type="datetime1">
              <a:rPr lang="en-AU" smtClean="0">
                <a:solidFill>
                  <a:prstClr val="black">
                    <a:shade val="50000"/>
                  </a:prstClr>
                </a:solidFill>
              </a:rPr>
              <a:pPr/>
              <a:t>6/02/2023</a:t>
            </a:fld>
            <a:endParaRPr lang="en-AU">
              <a:solidFill>
                <a:prstClr val="black">
                  <a:shade val="50000"/>
                </a:prstClr>
              </a:solidFill>
            </a:endParaRPr>
          </a:p>
        </p:txBody>
      </p:sp>
      <p:sp>
        <p:nvSpPr>
          <p:cNvPr id="6" name="Footer Placeholder 5"/>
          <p:cNvSpPr>
            <a:spLocks noGrp="1"/>
          </p:cNvSpPr>
          <p:nvPr>
            <p:ph type="ftr" sz="quarter" idx="11"/>
          </p:nvPr>
        </p:nvSpPr>
        <p:spPr/>
        <p:txBody>
          <a:bodyPr/>
          <a:lstStyle/>
          <a:p>
            <a:r>
              <a:rPr lang="en-AU">
                <a:solidFill>
                  <a:prstClr val="black">
                    <a:shade val="50000"/>
                  </a:prstClr>
                </a:solidFill>
              </a:rPr>
              <a:t>Terra Search Pty Ltd</a:t>
            </a:r>
          </a:p>
        </p:txBody>
      </p:sp>
      <p:sp>
        <p:nvSpPr>
          <p:cNvPr id="7" name="Slide Number Placeholder 6"/>
          <p:cNvSpPr>
            <a:spLocks noGrp="1"/>
          </p:cNvSpPr>
          <p:nvPr>
            <p:ph type="sldNum" sz="quarter" idx="12"/>
          </p:nvPr>
        </p:nvSpPr>
        <p:spPr/>
        <p:txBody>
          <a:bodyPr/>
          <a:lstStyle/>
          <a:p>
            <a:fld id="{DDE6FF95-A612-4286-8714-96CDB172869A}" type="slidenum">
              <a:rPr lang="en-AU" smtClean="0">
                <a:solidFill>
                  <a:prstClr val="black">
                    <a:shade val="50000"/>
                  </a:prstClr>
                </a:solidFill>
              </a:rPr>
              <a:pPr/>
              <a:t>‹#›</a:t>
            </a:fld>
            <a:endParaRPr lang="en-AU">
              <a:solidFill>
                <a:prstClr val="black">
                  <a:shade val="50000"/>
                </a:prstClr>
              </a:solidFill>
            </a:endParaRPr>
          </a:p>
        </p:txBody>
      </p:sp>
    </p:spTree>
    <p:extLst>
      <p:ext uri="{BB962C8B-B14F-4D97-AF65-F5344CB8AC3E}">
        <p14:creationId xmlns:p14="http://schemas.microsoft.com/office/powerpoint/2010/main" val="642384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B652DE1A-AB66-4151-869B-2D4DE2DBE463}" type="datetime1">
              <a:rPr lang="en-AU" smtClean="0">
                <a:solidFill>
                  <a:prstClr val="black">
                    <a:shade val="50000"/>
                  </a:prstClr>
                </a:solidFill>
              </a:rPr>
              <a:pPr/>
              <a:t>6/02/2023</a:t>
            </a:fld>
            <a:endParaRPr lang="en-AU">
              <a:solidFill>
                <a:prstClr val="black">
                  <a:shade val="50000"/>
                </a:prstClr>
              </a:solidFill>
            </a:endParaRPr>
          </a:p>
        </p:txBody>
      </p:sp>
      <p:sp>
        <p:nvSpPr>
          <p:cNvPr id="8" name="Footer Placeholder 7"/>
          <p:cNvSpPr>
            <a:spLocks noGrp="1"/>
          </p:cNvSpPr>
          <p:nvPr>
            <p:ph type="ftr" sz="quarter" idx="11"/>
          </p:nvPr>
        </p:nvSpPr>
        <p:spPr/>
        <p:txBody>
          <a:bodyPr/>
          <a:lstStyle/>
          <a:p>
            <a:r>
              <a:rPr lang="en-AU">
                <a:solidFill>
                  <a:prstClr val="black">
                    <a:shade val="50000"/>
                  </a:prstClr>
                </a:solidFill>
              </a:rPr>
              <a:t>Terra Search Pty Ltd</a:t>
            </a:r>
          </a:p>
        </p:txBody>
      </p:sp>
      <p:sp>
        <p:nvSpPr>
          <p:cNvPr id="9" name="Slide Number Placeholder 8"/>
          <p:cNvSpPr>
            <a:spLocks noGrp="1"/>
          </p:cNvSpPr>
          <p:nvPr>
            <p:ph type="sldNum" sz="quarter" idx="12"/>
          </p:nvPr>
        </p:nvSpPr>
        <p:spPr/>
        <p:txBody>
          <a:bodyPr/>
          <a:lstStyle/>
          <a:p>
            <a:fld id="{DDE6FF95-A612-4286-8714-96CDB172869A}" type="slidenum">
              <a:rPr lang="en-AU" smtClean="0">
                <a:solidFill>
                  <a:prstClr val="black">
                    <a:shade val="50000"/>
                  </a:prstClr>
                </a:solidFill>
              </a:rPr>
              <a:pPr/>
              <a:t>‹#›</a:t>
            </a:fld>
            <a:endParaRPr lang="en-AU">
              <a:solidFill>
                <a:prstClr val="black">
                  <a:shade val="50000"/>
                </a:prstClr>
              </a:solidFill>
            </a:endParaRPr>
          </a:p>
        </p:txBody>
      </p:sp>
    </p:spTree>
    <p:extLst>
      <p:ext uri="{BB962C8B-B14F-4D97-AF65-F5344CB8AC3E}">
        <p14:creationId xmlns:p14="http://schemas.microsoft.com/office/powerpoint/2010/main" val="1065350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602B6C59-1722-4BEB-89D7-27D2CB062749}" type="datetime1">
              <a:rPr lang="en-AU" smtClean="0">
                <a:solidFill>
                  <a:prstClr val="black">
                    <a:shade val="50000"/>
                  </a:prstClr>
                </a:solidFill>
              </a:rPr>
              <a:pPr/>
              <a:t>6/02/2023</a:t>
            </a:fld>
            <a:endParaRPr lang="en-AU">
              <a:solidFill>
                <a:prstClr val="black">
                  <a:shade val="50000"/>
                </a:prstClr>
              </a:solidFill>
            </a:endParaRPr>
          </a:p>
        </p:txBody>
      </p:sp>
      <p:sp>
        <p:nvSpPr>
          <p:cNvPr id="4" name="Footer Placeholder 3"/>
          <p:cNvSpPr>
            <a:spLocks noGrp="1"/>
          </p:cNvSpPr>
          <p:nvPr>
            <p:ph type="ftr" sz="quarter" idx="11"/>
          </p:nvPr>
        </p:nvSpPr>
        <p:spPr/>
        <p:txBody>
          <a:bodyPr/>
          <a:lstStyle/>
          <a:p>
            <a:r>
              <a:rPr lang="en-AU">
                <a:solidFill>
                  <a:prstClr val="black">
                    <a:shade val="50000"/>
                  </a:prstClr>
                </a:solidFill>
              </a:rPr>
              <a:t>Terra Search Pty Ltd</a:t>
            </a:r>
          </a:p>
        </p:txBody>
      </p:sp>
      <p:sp>
        <p:nvSpPr>
          <p:cNvPr id="5" name="Slide Number Placeholder 4"/>
          <p:cNvSpPr>
            <a:spLocks noGrp="1"/>
          </p:cNvSpPr>
          <p:nvPr>
            <p:ph type="sldNum" sz="quarter" idx="12"/>
          </p:nvPr>
        </p:nvSpPr>
        <p:spPr/>
        <p:txBody>
          <a:bodyPr/>
          <a:lstStyle/>
          <a:p>
            <a:fld id="{DDE6FF95-A612-4286-8714-96CDB172869A}" type="slidenum">
              <a:rPr lang="en-AU" smtClean="0">
                <a:solidFill>
                  <a:prstClr val="black">
                    <a:shade val="50000"/>
                  </a:prstClr>
                </a:solidFill>
              </a:rPr>
              <a:pPr/>
              <a:t>‹#›</a:t>
            </a:fld>
            <a:endParaRPr lang="en-AU">
              <a:solidFill>
                <a:prstClr val="black">
                  <a:shade val="50000"/>
                </a:prstClr>
              </a:solidFill>
            </a:endParaRPr>
          </a:p>
        </p:txBody>
      </p:sp>
    </p:spTree>
    <p:extLst>
      <p:ext uri="{BB962C8B-B14F-4D97-AF65-F5344CB8AC3E}">
        <p14:creationId xmlns:p14="http://schemas.microsoft.com/office/powerpoint/2010/main" val="195783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4293C-4E55-4467-8567-FA92B180A4A0}" type="datetime1">
              <a:rPr lang="en-AU" smtClean="0">
                <a:solidFill>
                  <a:prstClr val="black">
                    <a:shade val="50000"/>
                  </a:prstClr>
                </a:solidFill>
              </a:rPr>
              <a:pPr/>
              <a:t>6/02/2023</a:t>
            </a:fld>
            <a:endParaRPr lang="en-AU">
              <a:solidFill>
                <a:prstClr val="black">
                  <a:shade val="50000"/>
                </a:prstClr>
              </a:solidFill>
            </a:endParaRPr>
          </a:p>
        </p:txBody>
      </p:sp>
      <p:sp>
        <p:nvSpPr>
          <p:cNvPr id="3" name="Footer Placeholder 2"/>
          <p:cNvSpPr>
            <a:spLocks noGrp="1"/>
          </p:cNvSpPr>
          <p:nvPr>
            <p:ph type="ftr" sz="quarter" idx="11"/>
          </p:nvPr>
        </p:nvSpPr>
        <p:spPr/>
        <p:txBody>
          <a:bodyPr/>
          <a:lstStyle/>
          <a:p>
            <a:r>
              <a:rPr lang="en-AU">
                <a:solidFill>
                  <a:prstClr val="black">
                    <a:shade val="50000"/>
                  </a:prstClr>
                </a:solidFill>
              </a:rPr>
              <a:t>Terra Search Pty Ltd</a:t>
            </a:r>
          </a:p>
        </p:txBody>
      </p:sp>
      <p:sp>
        <p:nvSpPr>
          <p:cNvPr id="4" name="Slide Number Placeholder 3"/>
          <p:cNvSpPr>
            <a:spLocks noGrp="1"/>
          </p:cNvSpPr>
          <p:nvPr>
            <p:ph type="sldNum" sz="quarter" idx="12"/>
          </p:nvPr>
        </p:nvSpPr>
        <p:spPr/>
        <p:txBody>
          <a:bodyPr/>
          <a:lstStyle/>
          <a:p>
            <a:fld id="{DDE6FF95-A612-4286-8714-96CDB172869A}" type="slidenum">
              <a:rPr lang="en-AU" smtClean="0">
                <a:solidFill>
                  <a:prstClr val="black">
                    <a:shade val="50000"/>
                  </a:prstClr>
                </a:solidFill>
              </a:rPr>
              <a:pPr/>
              <a:t>‹#›</a:t>
            </a:fld>
            <a:endParaRPr lang="en-AU">
              <a:solidFill>
                <a:prstClr val="black">
                  <a:shade val="50000"/>
                </a:prstClr>
              </a:solidFill>
            </a:endParaRPr>
          </a:p>
        </p:txBody>
      </p:sp>
    </p:spTree>
    <p:extLst>
      <p:ext uri="{BB962C8B-B14F-4D97-AF65-F5344CB8AC3E}">
        <p14:creationId xmlns:p14="http://schemas.microsoft.com/office/powerpoint/2010/main" val="3337110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B3EB000C-47BC-4FEE-9961-8256B833ACCB}" type="datetime1">
              <a:rPr lang="en-AU" smtClean="0">
                <a:solidFill>
                  <a:prstClr val="black">
                    <a:shade val="50000"/>
                  </a:prstClr>
                </a:solidFill>
              </a:rPr>
              <a:pPr/>
              <a:t>6/02/2023</a:t>
            </a:fld>
            <a:endParaRPr lang="en-AU">
              <a:solidFill>
                <a:prstClr val="black">
                  <a:shade val="50000"/>
                </a:prstClr>
              </a:solidFill>
            </a:endParaRPr>
          </a:p>
        </p:txBody>
      </p:sp>
      <p:sp>
        <p:nvSpPr>
          <p:cNvPr id="6" name="Footer Placeholder 5"/>
          <p:cNvSpPr>
            <a:spLocks noGrp="1"/>
          </p:cNvSpPr>
          <p:nvPr>
            <p:ph type="ftr" sz="quarter" idx="11"/>
          </p:nvPr>
        </p:nvSpPr>
        <p:spPr/>
        <p:txBody>
          <a:bodyPr/>
          <a:lstStyle/>
          <a:p>
            <a:r>
              <a:rPr lang="en-AU">
                <a:solidFill>
                  <a:prstClr val="black">
                    <a:shade val="50000"/>
                  </a:prstClr>
                </a:solidFill>
              </a:rPr>
              <a:t>Terra Search Pty Ltd</a:t>
            </a:r>
          </a:p>
        </p:txBody>
      </p:sp>
      <p:sp>
        <p:nvSpPr>
          <p:cNvPr id="7" name="Slide Number Placeholder 6"/>
          <p:cNvSpPr>
            <a:spLocks noGrp="1"/>
          </p:cNvSpPr>
          <p:nvPr>
            <p:ph type="sldNum" sz="quarter" idx="12"/>
          </p:nvPr>
        </p:nvSpPr>
        <p:spPr/>
        <p:txBody>
          <a:bodyPr/>
          <a:lstStyle/>
          <a:p>
            <a:fld id="{DDE6FF95-A612-4286-8714-96CDB172869A}" type="slidenum">
              <a:rPr lang="en-AU" smtClean="0">
                <a:solidFill>
                  <a:prstClr val="black">
                    <a:shade val="50000"/>
                  </a:prstClr>
                </a:solidFill>
              </a:rPr>
              <a:pPr/>
              <a:t>‹#›</a:t>
            </a:fld>
            <a:endParaRPr lang="en-AU">
              <a:solidFill>
                <a:prstClr val="black">
                  <a:shade val="50000"/>
                </a:prstClr>
              </a:solidFill>
            </a:endParaRPr>
          </a:p>
        </p:txBody>
      </p:sp>
    </p:spTree>
    <p:extLst>
      <p:ext uri="{BB962C8B-B14F-4D97-AF65-F5344CB8AC3E}">
        <p14:creationId xmlns:p14="http://schemas.microsoft.com/office/powerpoint/2010/main" val="34362965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A6B569FF-A35C-4751-B027-2482647E974C}" type="datetime1">
              <a:rPr lang="en-AU" smtClean="0">
                <a:solidFill>
                  <a:prstClr val="black">
                    <a:shade val="50000"/>
                  </a:prstClr>
                </a:solidFill>
              </a:rPr>
              <a:pPr/>
              <a:t>6/02/2023</a:t>
            </a:fld>
            <a:endParaRPr lang="en-AU">
              <a:solidFill>
                <a:prstClr val="black">
                  <a:shade val="50000"/>
                </a:prstClr>
              </a:solidFill>
            </a:endParaRPr>
          </a:p>
        </p:txBody>
      </p:sp>
      <p:sp>
        <p:nvSpPr>
          <p:cNvPr id="6" name="Footer Placeholder 5"/>
          <p:cNvSpPr>
            <a:spLocks noGrp="1"/>
          </p:cNvSpPr>
          <p:nvPr>
            <p:ph type="ftr" sz="quarter" idx="11"/>
          </p:nvPr>
        </p:nvSpPr>
        <p:spPr/>
        <p:txBody>
          <a:bodyPr/>
          <a:lstStyle/>
          <a:p>
            <a:r>
              <a:rPr lang="en-AU">
                <a:solidFill>
                  <a:prstClr val="black">
                    <a:shade val="50000"/>
                  </a:prstClr>
                </a:solidFill>
              </a:rPr>
              <a:t>Terra Search Pty Ltd</a:t>
            </a:r>
          </a:p>
        </p:txBody>
      </p:sp>
      <p:sp>
        <p:nvSpPr>
          <p:cNvPr id="7" name="Slide Number Placeholder 6"/>
          <p:cNvSpPr>
            <a:spLocks noGrp="1"/>
          </p:cNvSpPr>
          <p:nvPr>
            <p:ph type="sldNum" sz="quarter" idx="12"/>
          </p:nvPr>
        </p:nvSpPr>
        <p:spPr/>
        <p:txBody>
          <a:bodyPr/>
          <a:lstStyle/>
          <a:p>
            <a:fld id="{DDE6FF95-A612-4286-8714-96CDB172869A}" type="slidenum">
              <a:rPr lang="en-AU" smtClean="0">
                <a:solidFill>
                  <a:prstClr val="black">
                    <a:shade val="50000"/>
                  </a:prstClr>
                </a:solidFill>
              </a:rPr>
              <a:pPr/>
              <a:t>‹#›</a:t>
            </a:fld>
            <a:endParaRPr lang="en-AU">
              <a:solidFill>
                <a:prstClr val="black">
                  <a:shade val="50000"/>
                </a:prstClr>
              </a:solidFill>
            </a:endParaRPr>
          </a:p>
        </p:txBody>
      </p:sp>
    </p:spTree>
    <p:extLst>
      <p:ext uri="{BB962C8B-B14F-4D97-AF65-F5344CB8AC3E}">
        <p14:creationId xmlns:p14="http://schemas.microsoft.com/office/powerpoint/2010/main" val="1723553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pPr fontAlgn="auto">
              <a:spcBef>
                <a:spcPts val="0"/>
              </a:spcBef>
              <a:spcAft>
                <a:spcPts val="0"/>
              </a:spcAft>
            </a:pPr>
            <a:fld id="{3C341D68-F122-4826-AA07-8BA13C207721}" type="datetime1">
              <a:rPr lang="en-AU" smtClean="0">
                <a:solidFill>
                  <a:prstClr val="black">
                    <a:shade val="50000"/>
                  </a:prstClr>
                </a:solidFill>
                <a:latin typeface="Book Antiqua"/>
              </a:rPr>
              <a:pPr fontAlgn="auto">
                <a:spcBef>
                  <a:spcPts val="0"/>
                </a:spcBef>
                <a:spcAft>
                  <a:spcPts val="0"/>
                </a:spcAft>
              </a:pPr>
              <a:t>6/02/2023</a:t>
            </a:fld>
            <a:endParaRPr lang="en-AU">
              <a:solidFill>
                <a:prstClr val="black">
                  <a:shade val="50000"/>
                </a:prstClr>
              </a:solidFill>
              <a:latin typeface="Book Antiqua"/>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fontAlgn="auto">
              <a:spcBef>
                <a:spcPts val="0"/>
              </a:spcBef>
              <a:spcAft>
                <a:spcPts val="0"/>
              </a:spcAft>
            </a:pPr>
            <a:r>
              <a:rPr lang="en-AU">
                <a:solidFill>
                  <a:prstClr val="black">
                    <a:shade val="50000"/>
                  </a:prstClr>
                </a:solidFill>
                <a:latin typeface="Book Antiqua"/>
              </a:rPr>
              <a:t>Terra Search Pty Ltd</a:t>
            </a: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pPr fontAlgn="auto">
              <a:spcBef>
                <a:spcPts val="0"/>
              </a:spcBef>
              <a:spcAft>
                <a:spcPts val="0"/>
              </a:spcAft>
            </a:pPr>
            <a:fld id="{DDE6FF95-A612-4286-8714-96CDB172869A}" type="slidenum">
              <a:rPr lang="en-AU" smtClean="0">
                <a:solidFill>
                  <a:prstClr val="black">
                    <a:shade val="50000"/>
                  </a:prstClr>
                </a:solidFill>
                <a:latin typeface="Book Antiqua"/>
              </a:rPr>
              <a:pPr fontAlgn="auto">
                <a:spcBef>
                  <a:spcPts val="0"/>
                </a:spcBef>
                <a:spcAft>
                  <a:spcPts val="0"/>
                </a:spcAft>
              </a:pPr>
              <a:t>‹#›</a:t>
            </a:fld>
            <a:endParaRPr lang="en-AU">
              <a:solidFill>
                <a:prstClr val="black">
                  <a:shade val="50000"/>
                </a:prstClr>
              </a:solidFill>
              <a:latin typeface="Book Antiqua"/>
            </a:endParaRPr>
          </a:p>
        </p:txBody>
      </p:sp>
    </p:spTree>
    <p:extLst>
      <p:ext uri="{BB962C8B-B14F-4D97-AF65-F5344CB8AC3E}">
        <p14:creationId xmlns:p14="http://schemas.microsoft.com/office/powerpoint/2010/main" val="35674170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3.jpeg"/><Relationship Id="rId7" Type="http://schemas.openxmlformats.org/officeDocument/2006/relationships/hyperlink" Target="https://www.youtube.com/watch?v=4vDDMYyhLBw" TargetMode="Externa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3.jpeg"/><Relationship Id="rId7" Type="http://schemas.openxmlformats.org/officeDocument/2006/relationships/image" Target="../media/image26.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4.png"/><Relationship Id="rId9" Type="http://schemas.openxmlformats.org/officeDocument/2006/relationships/image" Target="../media/image28.jp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3.jpeg"/><Relationship Id="rId7" Type="http://schemas.openxmlformats.org/officeDocument/2006/relationships/image" Target="../media/image29.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3.jpeg"/><Relationship Id="rId7" Type="http://schemas.openxmlformats.org/officeDocument/2006/relationships/image" Target="../media/image31.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jpeg"/><Relationship Id="rId7" Type="http://schemas.openxmlformats.org/officeDocument/2006/relationships/image" Target="../media/image33.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jpeg"/><Relationship Id="rId7" Type="http://schemas.openxmlformats.org/officeDocument/2006/relationships/image" Target="../media/image35.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jpeg"/><Relationship Id="rId7" Type="http://schemas.openxmlformats.org/officeDocument/2006/relationships/image" Target="../media/image37.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9.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9.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jpeg"/><Relationship Id="rId7" Type="http://schemas.openxmlformats.org/officeDocument/2006/relationships/image" Target="../media/image40.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jpeg"/><Relationship Id="rId7" Type="http://schemas.openxmlformats.org/officeDocument/2006/relationships/image" Target="../media/image42.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3.jpeg"/><Relationship Id="rId7" Type="http://schemas.openxmlformats.org/officeDocument/2006/relationships/image" Target="../media/image44.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3.jpeg"/><Relationship Id="rId7" Type="http://schemas.openxmlformats.org/officeDocument/2006/relationships/image" Target="../media/image46.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48.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3.jpeg"/><Relationship Id="rId7" Type="http://schemas.openxmlformats.org/officeDocument/2006/relationships/image" Target="../media/image49.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4.png"/><Relationship Id="rId9" Type="http://schemas.openxmlformats.org/officeDocument/2006/relationships/image" Target="../media/image51.jpeg"/></Relationships>
</file>

<file path=ppt/slides/_rels/slide26.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3.jpeg"/><Relationship Id="rId7" Type="http://schemas.openxmlformats.org/officeDocument/2006/relationships/image" Target="../media/image52.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56.jpeg"/><Relationship Id="rId5" Type="http://schemas.openxmlformats.org/officeDocument/2006/relationships/image" Target="../media/image7.jpg"/><Relationship Id="rId10" Type="http://schemas.openxmlformats.org/officeDocument/2006/relationships/image" Target="../media/image55.jpeg"/><Relationship Id="rId4" Type="http://schemas.openxmlformats.org/officeDocument/2006/relationships/image" Target="../media/image4.png"/><Relationship Id="rId9" Type="http://schemas.openxmlformats.org/officeDocument/2006/relationships/image" Target="../media/image54.jpe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57.jp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3.jpeg"/><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4.jpg"/><Relationship Id="rId5" Type="http://schemas.openxmlformats.org/officeDocument/2006/relationships/image" Target="../media/image7.jpg"/><Relationship Id="rId10" Type="http://schemas.openxmlformats.org/officeDocument/2006/relationships/image" Target="../media/image13.jpeg"/><Relationship Id="rId4" Type="http://schemas.openxmlformats.org/officeDocument/2006/relationships/image" Target="../media/image4.png"/><Relationship Id="rId9" Type="http://schemas.openxmlformats.org/officeDocument/2006/relationships/image" Target="../media/image12.jpg"/></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6.jp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7.jp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8.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9.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3.jpeg"/><Relationship Id="rId7" Type="http://schemas.openxmlformats.org/officeDocument/2006/relationships/image" Target="../media/image5.jp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3.jpeg"/><Relationship Id="rId7" Type="http://schemas.openxmlformats.org/officeDocument/2006/relationships/image" Target="../media/image22.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4.png"/><Relationship Id="rId9"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rotWithShape="1">
          <a:blip r:embed="rId2" cstate="email">
            <a:extLst>
              <a:ext uri="{28A0092B-C50C-407E-A947-70E740481C1C}">
                <a14:useLocalDpi xmlns:a14="http://schemas.microsoft.com/office/drawing/2010/main"/>
              </a:ext>
            </a:extLst>
          </a:blip>
          <a:srcRect/>
          <a:stretch/>
        </p:blipFill>
        <p:spPr bwMode="auto">
          <a:xfrm>
            <a:off x="0" y="5701889"/>
            <a:ext cx="9144000" cy="1152528"/>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ctrTitle"/>
          </p:nvPr>
        </p:nvSpPr>
        <p:spPr>
          <a:xfrm>
            <a:off x="323528" y="312336"/>
            <a:ext cx="5400600" cy="3096343"/>
          </a:xfrm>
          <a:solidFill>
            <a:srgbClr val="0000FF"/>
          </a:solidFill>
        </p:spPr>
        <p:txBody>
          <a:bodyPr>
            <a:normAutofit fontScale="90000"/>
          </a:bodyPr>
          <a:lstStyle/>
          <a:p>
            <a:r>
              <a:rPr lang="en-AU" dirty="0">
                <a:solidFill>
                  <a:srgbClr val="FFFF00"/>
                </a:solidFill>
                <a:latin typeface="Arial Black" pitchFamily="34" charset="0"/>
              </a:rPr>
              <a:t/>
            </a:r>
            <a:br>
              <a:rPr lang="en-AU" dirty="0">
                <a:solidFill>
                  <a:srgbClr val="FFFF00"/>
                </a:solidFill>
                <a:latin typeface="Arial Black" pitchFamily="34" charset="0"/>
              </a:rPr>
            </a:br>
            <a:r>
              <a:rPr lang="en-AU" dirty="0">
                <a:solidFill>
                  <a:srgbClr val="FFFF00"/>
                </a:solidFill>
                <a:latin typeface="Arial Black" pitchFamily="34" charset="0"/>
              </a:rPr>
              <a:t/>
            </a:r>
            <a:br>
              <a:rPr lang="en-AU" dirty="0">
                <a:solidFill>
                  <a:srgbClr val="FFFF00"/>
                </a:solidFill>
                <a:latin typeface="Arial Black" pitchFamily="34" charset="0"/>
              </a:rPr>
            </a:br>
            <a:r>
              <a:rPr lang="en-AU" dirty="0">
                <a:solidFill>
                  <a:srgbClr val="FFFF00"/>
                </a:solidFill>
                <a:latin typeface="Arial Black" pitchFamily="34" charset="0"/>
              </a:rPr>
              <a:t/>
            </a:r>
            <a:br>
              <a:rPr lang="en-AU" dirty="0">
                <a:solidFill>
                  <a:srgbClr val="FFFF00"/>
                </a:solidFill>
                <a:latin typeface="Arial Black" pitchFamily="34" charset="0"/>
              </a:rPr>
            </a:br>
            <a:r>
              <a:rPr lang="en-AU" dirty="0">
                <a:solidFill>
                  <a:srgbClr val="FFFF00"/>
                </a:solidFill>
                <a:latin typeface="Arial Black" pitchFamily="34" charset="0"/>
              </a:rPr>
              <a:t/>
            </a:r>
            <a:br>
              <a:rPr lang="en-AU" dirty="0">
                <a:solidFill>
                  <a:srgbClr val="FFFF00"/>
                </a:solidFill>
                <a:latin typeface="Arial Black" pitchFamily="34" charset="0"/>
              </a:rPr>
            </a:br>
            <a:r>
              <a:rPr lang="en-AU" sz="1800" b="0" i="0" u="none" strike="noStrike" baseline="0" dirty="0">
                <a:solidFill>
                  <a:srgbClr val="000000"/>
                </a:solidFill>
              </a:rPr>
              <a:t/>
            </a:r>
            <a:br>
              <a:rPr lang="en-AU" sz="1800" b="0" i="0" u="none" strike="noStrike" baseline="0" dirty="0">
                <a:solidFill>
                  <a:srgbClr val="000000"/>
                </a:solidFill>
              </a:rPr>
            </a:br>
            <a:r>
              <a:rPr lang="en-US" sz="3100" dirty="0">
                <a:solidFill>
                  <a:srgbClr val="FFFF00"/>
                </a:solidFill>
                <a:latin typeface="Arial Black" pitchFamily="34" charset="0"/>
              </a:rPr>
              <a:t> EGRU and James Cook: </a:t>
            </a:r>
            <a:br>
              <a:rPr lang="en-US" sz="3100" dirty="0">
                <a:solidFill>
                  <a:srgbClr val="FFFF00"/>
                </a:solidFill>
                <a:latin typeface="Arial Black" pitchFamily="34" charset="0"/>
              </a:rPr>
            </a:br>
            <a:r>
              <a:rPr lang="en-US" sz="3100" dirty="0">
                <a:solidFill>
                  <a:srgbClr val="FFFF00"/>
                </a:solidFill>
                <a:latin typeface="Arial Black" pitchFamily="34" charset="0"/>
              </a:rPr>
              <a:t>a 40 year voyage of scientific </a:t>
            </a:r>
            <a:r>
              <a:rPr lang="en-US" sz="3100" dirty="0" err="1">
                <a:solidFill>
                  <a:srgbClr val="FFFF00"/>
                </a:solidFill>
                <a:latin typeface="Arial Black" pitchFamily="34" charset="0"/>
              </a:rPr>
              <a:t>endeavour</a:t>
            </a:r>
            <a:r>
              <a:rPr lang="en-US" sz="3100" dirty="0">
                <a:solidFill>
                  <a:srgbClr val="FFFF00"/>
                </a:solidFill>
                <a:latin typeface="Arial Black" pitchFamily="34" charset="0"/>
              </a:rPr>
              <a:t> to explore and discover </a:t>
            </a:r>
            <a:br>
              <a:rPr lang="en-US" sz="3100" dirty="0">
                <a:solidFill>
                  <a:srgbClr val="FFFF00"/>
                </a:solidFill>
                <a:latin typeface="Arial Black" pitchFamily="34" charset="0"/>
              </a:rPr>
            </a:br>
            <a:r>
              <a:rPr lang="en-AU" sz="3100" dirty="0">
                <a:solidFill>
                  <a:srgbClr val="FFFF00"/>
                </a:solidFill>
                <a:latin typeface="Arial Black" pitchFamily="34" charset="0"/>
              </a:rPr>
              <a:t/>
            </a:r>
            <a:br>
              <a:rPr lang="en-AU" sz="3100" dirty="0">
                <a:solidFill>
                  <a:srgbClr val="FFFF00"/>
                </a:solidFill>
                <a:latin typeface="Arial Black" pitchFamily="34" charset="0"/>
              </a:rPr>
            </a:br>
            <a:r>
              <a:rPr lang="en-AU" sz="3100" dirty="0">
                <a:solidFill>
                  <a:srgbClr val="FFFF00"/>
                </a:solidFill>
                <a:latin typeface="Arial Black" pitchFamily="34" charset="0"/>
              </a:rPr>
              <a:t/>
            </a:r>
            <a:br>
              <a:rPr lang="en-AU" sz="3100" dirty="0">
                <a:solidFill>
                  <a:srgbClr val="FFFF00"/>
                </a:solidFill>
                <a:latin typeface="Arial Black" pitchFamily="34" charset="0"/>
              </a:rPr>
            </a:br>
            <a:endParaRPr lang="en-AU" sz="2200" dirty="0">
              <a:solidFill>
                <a:srgbClr val="FFFF00"/>
              </a:solidFill>
              <a:latin typeface="Arial Black" pitchFamily="34" charset="0"/>
            </a:endParaRPr>
          </a:p>
        </p:txBody>
      </p:sp>
      <p:sp>
        <p:nvSpPr>
          <p:cNvPr id="3" name="Subtitle 2"/>
          <p:cNvSpPr>
            <a:spLocks noGrp="1"/>
          </p:cNvSpPr>
          <p:nvPr>
            <p:ph type="subTitle" idx="1"/>
          </p:nvPr>
        </p:nvSpPr>
        <p:spPr>
          <a:xfrm>
            <a:off x="323528" y="2420888"/>
            <a:ext cx="8280920" cy="1872208"/>
          </a:xfrm>
          <a:solidFill>
            <a:srgbClr val="0000FF"/>
          </a:solidFill>
        </p:spPr>
        <p:txBody>
          <a:bodyPr>
            <a:normAutofit fontScale="40000" lnSpcReduction="20000"/>
          </a:bodyPr>
          <a:lstStyle/>
          <a:p>
            <a:r>
              <a:rPr lang="en-AU" sz="4500" b="1" cap="all" dirty="0">
                <a:ln w="6350">
                  <a:noFill/>
                </a:ln>
                <a:solidFill>
                  <a:srgbClr val="FFFF00"/>
                </a:solidFill>
                <a:effectLst>
                  <a:outerShdw blurRad="127000" dist="200000" dir="2700000" algn="tl" rotWithShape="0">
                    <a:srgbClr val="000000">
                      <a:alpha val="30000"/>
                    </a:srgbClr>
                  </a:outerShdw>
                </a:effectLst>
                <a:latin typeface="Arial Black" pitchFamily="34" charset="0"/>
                <a:ea typeface="+mj-ea"/>
                <a:cs typeface="+mj-cs"/>
              </a:rPr>
              <a:t>Dr Simon Beams,</a:t>
            </a:r>
          </a:p>
          <a:p>
            <a:r>
              <a:rPr lang="en-AU" sz="4500" b="1" cap="all" dirty="0">
                <a:ln w="6350">
                  <a:noFill/>
                </a:ln>
                <a:solidFill>
                  <a:srgbClr val="FFFF00"/>
                </a:solidFill>
                <a:effectLst>
                  <a:outerShdw blurRad="127000" dist="200000" dir="2700000" algn="tl" rotWithShape="0">
                    <a:srgbClr val="000000">
                      <a:alpha val="30000"/>
                    </a:srgbClr>
                  </a:outerShdw>
                </a:effectLst>
                <a:latin typeface="Arial Black" pitchFamily="34" charset="0"/>
                <a:ea typeface="+mj-ea"/>
                <a:cs typeface="+mj-cs"/>
              </a:rPr>
              <a:t>Managing Director/ /Principal Geologist</a:t>
            </a:r>
          </a:p>
          <a:p>
            <a:r>
              <a:rPr lang="en-AU" sz="4500" b="1" cap="all" dirty="0">
                <a:ln w="6350">
                  <a:noFill/>
                </a:ln>
                <a:solidFill>
                  <a:srgbClr val="FFFF00"/>
                </a:solidFill>
                <a:effectLst>
                  <a:outerShdw blurRad="127000" dist="200000" dir="2700000" algn="tl" rotWithShape="0">
                    <a:srgbClr val="000000">
                      <a:alpha val="30000"/>
                    </a:srgbClr>
                  </a:outerShdw>
                </a:effectLst>
                <a:latin typeface="Arial Black" pitchFamily="34" charset="0"/>
                <a:ea typeface="+mj-ea"/>
                <a:cs typeface="+mj-cs"/>
              </a:rPr>
              <a:t> Terra Search Pty Ltd</a:t>
            </a:r>
          </a:p>
          <a:p>
            <a:r>
              <a:rPr lang="en-AU" sz="4500" b="1" cap="all" dirty="0">
                <a:ln w="6350">
                  <a:noFill/>
                </a:ln>
                <a:solidFill>
                  <a:srgbClr val="FFFF00"/>
                </a:solidFill>
                <a:effectLst>
                  <a:outerShdw blurRad="127000" dist="200000" dir="2700000" algn="tl" rotWithShape="0">
                    <a:srgbClr val="000000">
                      <a:alpha val="30000"/>
                    </a:srgbClr>
                  </a:outerShdw>
                </a:effectLst>
                <a:latin typeface="Arial Black" pitchFamily="34" charset="0"/>
                <a:ea typeface="+mj-ea"/>
                <a:cs typeface="+mj-cs"/>
              </a:rPr>
              <a:t>SERVING THE EGRU INDUSTRY ADVISORY BOARD FOR OVER 30 YEARS</a:t>
            </a:r>
          </a:p>
          <a:p>
            <a:r>
              <a:rPr lang="en-AU" sz="4500" b="1" cap="all" dirty="0">
                <a:ln w="6350">
                  <a:noFill/>
                </a:ln>
                <a:solidFill>
                  <a:srgbClr val="FFFF00"/>
                </a:solidFill>
                <a:effectLst>
                  <a:outerShdw blurRad="127000" dist="200000" dir="2700000" algn="tl" rotWithShape="0">
                    <a:srgbClr val="000000">
                      <a:alpha val="30000"/>
                    </a:srgbClr>
                  </a:outerShdw>
                </a:effectLst>
                <a:latin typeface="Arial Black" pitchFamily="34" charset="0"/>
                <a:ea typeface="+mj-ea"/>
                <a:cs typeface="+mj-cs"/>
              </a:rPr>
              <a:t>BACK IN 1982 , PROJECT GEOLOGIST ESSO AUSTRALIA LTD FOUNDATION MEMBER OF EGRU, </a:t>
            </a:r>
          </a:p>
          <a:p>
            <a:endParaRPr lang="en-AU" b="1" cap="all" dirty="0">
              <a:ln w="6350">
                <a:noFill/>
              </a:ln>
              <a:solidFill>
                <a:srgbClr val="FFFF00"/>
              </a:solidFill>
              <a:effectLst>
                <a:outerShdw blurRad="127000" dist="200000" dir="2700000" algn="tl" rotWithShape="0">
                  <a:srgbClr val="000000">
                    <a:alpha val="30000"/>
                  </a:srgbClr>
                </a:outerShdw>
              </a:effectLst>
              <a:latin typeface="Arial Black" pitchFamily="34" charset="0"/>
              <a:ea typeface="+mj-ea"/>
              <a:cs typeface="+mj-cs"/>
            </a:endParaRPr>
          </a:p>
          <a:p>
            <a:endParaRPr lang="en-AU" sz="2000" b="1" dirty="0">
              <a:latin typeface="Arial" pitchFamily="34" charset="0"/>
              <a:cs typeface="Arial" pitchFamily="34" charset="0"/>
            </a:endParaRPr>
          </a:p>
        </p:txBody>
      </p:sp>
      <p:pic>
        <p:nvPicPr>
          <p:cNvPr id="4" name="Picture 9">
            <a:extLst>
              <a:ext uri="{FF2B5EF4-FFF2-40B4-BE49-F238E27FC236}">
                <a16:creationId xmlns:a16="http://schemas.microsoft.com/office/drawing/2014/main" xmlns="" id="{45372447-F47B-D147-BB54-D401264FD5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4653136"/>
            <a:ext cx="902328" cy="955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descr="Logo&#10;&#10;Description automatically generated">
            <a:extLst>
              <a:ext uri="{FF2B5EF4-FFF2-40B4-BE49-F238E27FC236}">
                <a16:creationId xmlns:a16="http://schemas.microsoft.com/office/drawing/2014/main" xmlns="" id="{6818547F-DA23-D8D3-4FDD-1B6225230B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664" y="4651634"/>
            <a:ext cx="1792406" cy="957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xmlns="" id="{0E1427F0-8AA5-ABE7-3114-5B63B8FB668B}"/>
              </a:ext>
            </a:extLst>
          </p:cNvPr>
          <p:cNvSpPr txBox="1"/>
          <p:nvPr/>
        </p:nvSpPr>
        <p:spPr>
          <a:xfrm>
            <a:off x="4463988" y="5332557"/>
            <a:ext cx="5112568" cy="369332"/>
          </a:xfrm>
          <a:prstGeom prst="rect">
            <a:avLst/>
          </a:prstGeom>
          <a:noFill/>
        </p:spPr>
        <p:txBody>
          <a:bodyPr wrap="square" rtlCol="0">
            <a:spAutoFit/>
          </a:bodyPr>
          <a:lstStyle/>
          <a:p>
            <a:r>
              <a:rPr lang="en-AU" sz="1800" b="1" cap="all" dirty="0">
                <a:ln w="6350">
                  <a:noFill/>
                </a:ln>
                <a:solidFill>
                  <a:srgbClr val="FFFF00"/>
                </a:solidFill>
                <a:effectLst>
                  <a:outerShdw blurRad="127000" dist="200000" dir="2700000" algn="tl" rotWithShape="0">
                    <a:srgbClr val="000000">
                      <a:alpha val="30000"/>
                    </a:srgbClr>
                  </a:outerShdw>
                </a:effectLst>
                <a:latin typeface="Arial Black" pitchFamily="34" charset="0"/>
                <a:ea typeface="+mj-ea"/>
                <a:cs typeface="+mj-cs"/>
              </a:rPr>
              <a:t>EGRU ENGAGEMENT DAY 3/11/2022</a:t>
            </a:r>
            <a:endParaRPr lang="en-AU" sz="1800" dirty="0"/>
          </a:p>
        </p:txBody>
      </p:sp>
      <p:pic>
        <p:nvPicPr>
          <p:cNvPr id="8" name="Picture 7" descr="A picture containing engineering drawing&#10;&#10;Description automatically generated">
            <a:extLst>
              <a:ext uri="{FF2B5EF4-FFF2-40B4-BE49-F238E27FC236}">
                <a16:creationId xmlns:a16="http://schemas.microsoft.com/office/drawing/2014/main" xmlns="" id="{00EE7E0A-677A-6C43-0E47-E13215038724}"/>
              </a:ext>
            </a:extLst>
          </p:cNvPr>
          <p:cNvPicPr>
            <a:picLocks noChangeAspect="1"/>
          </p:cNvPicPr>
          <p:nvPr/>
        </p:nvPicPr>
        <p:blipFill rotWithShape="1">
          <a:blip r:embed="rId5">
            <a:extLst>
              <a:ext uri="{28A0092B-C50C-407E-A947-70E740481C1C}">
                <a14:useLocalDpi xmlns:a14="http://schemas.microsoft.com/office/drawing/2010/main" val="0"/>
              </a:ext>
            </a:extLst>
          </a:blip>
          <a:srcRect l="63369" t="10101" r="20291" b="69949"/>
          <a:stretch/>
        </p:blipFill>
        <p:spPr>
          <a:xfrm>
            <a:off x="6228184" y="82308"/>
            <a:ext cx="1243351" cy="2147606"/>
          </a:xfrm>
          <a:prstGeom prst="rect">
            <a:avLst/>
          </a:prstGeom>
        </p:spPr>
      </p:pic>
    </p:spTree>
    <p:extLst>
      <p:ext uri="{BB962C8B-B14F-4D97-AF65-F5344CB8AC3E}">
        <p14:creationId xmlns:p14="http://schemas.microsoft.com/office/powerpoint/2010/main" val="30029247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427984" y="227261"/>
            <a:ext cx="4536504" cy="5866426"/>
          </a:xfrm>
        </p:spPr>
        <p:txBody>
          <a:bodyPr vert="horz" anchor="ctr">
            <a:normAutofit/>
            <a:scene3d>
              <a:camera prst="orthographicFront"/>
              <a:lightRig rig="soft" dir="t">
                <a:rot lat="0" lon="0" rev="16800000"/>
              </a:lightRig>
            </a:scene3d>
            <a:sp3d prstMaterial="softEdge">
              <a:bevelT w="38100" h="38100"/>
            </a:sp3d>
          </a:bodyPr>
          <a:lstStyle/>
          <a:p>
            <a:endParaRPr lang="en-AU" sz="3100" dirty="0">
              <a:latin typeface="Arial Black" panose="020B0A04020102020204" pitchFamily="34" charset="0"/>
              <a:cs typeface="Times New Roman" panose="02020603050405020304" pitchFamily="18" charset="0"/>
            </a:endParaRPr>
          </a:p>
        </p:txBody>
      </p:sp>
      <p:pic>
        <p:nvPicPr>
          <p:cNvPr id="3" name="Picture 2" descr="TerraSearch_Photoshop_LOGO">
            <a:extLst>
              <a:ext uri="{FF2B5EF4-FFF2-40B4-BE49-F238E27FC236}">
                <a16:creationId xmlns:a16="http://schemas.microsoft.com/office/drawing/2014/main" xmlns="" id="{FF79B7EE-B666-3E6B-DCAA-B0F3AA13E338}"/>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8244408" y="6309320"/>
            <a:ext cx="672518" cy="448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9">
            <a:extLst>
              <a:ext uri="{FF2B5EF4-FFF2-40B4-BE49-F238E27FC236}">
                <a16:creationId xmlns:a16="http://schemas.microsoft.com/office/drawing/2014/main" xmlns="" id="{A02E3543-2945-C07D-ECBB-A0D5DD9159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674" y="6001535"/>
            <a:ext cx="713731" cy="756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 descr="Logo&#10;&#10;Description automatically generated">
            <a:extLst>
              <a:ext uri="{FF2B5EF4-FFF2-40B4-BE49-F238E27FC236}">
                <a16:creationId xmlns:a16="http://schemas.microsoft.com/office/drawing/2014/main" xmlns="" id="{7FD58601-5B07-5548-1F27-4FDBF93AF4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0768" y="6254361"/>
            <a:ext cx="1045118" cy="55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xmlns="" id="{3D70E5B7-6D82-AEB1-AE1E-D5A3E275A979}"/>
              </a:ext>
            </a:extLst>
          </p:cNvPr>
          <p:cNvSpPr txBox="1"/>
          <p:nvPr/>
        </p:nvSpPr>
        <p:spPr>
          <a:xfrm>
            <a:off x="3662604" y="6361022"/>
            <a:ext cx="4824536" cy="369332"/>
          </a:xfrm>
          <a:prstGeom prst="rect">
            <a:avLst/>
          </a:prstGeom>
          <a:noFill/>
        </p:spPr>
        <p:txBody>
          <a:bodyPr wrap="square">
            <a:spAutoFit/>
          </a:bodyPr>
          <a:lstStyle/>
          <a:p>
            <a:r>
              <a:rPr lang="en-AU" sz="1800" b="1" cap="all" dirty="0">
                <a:ln w="6350">
                  <a:noFill/>
                </a:ln>
                <a:solidFill>
                  <a:srgbClr val="FFFF00"/>
                </a:solidFill>
                <a:effectLst>
                  <a:outerShdw blurRad="127000" dist="200000" dir="2700000" algn="tl" rotWithShape="0">
                    <a:srgbClr val="000000">
                      <a:alpha val="30000"/>
                    </a:srgbClr>
                  </a:outerShdw>
                </a:effectLst>
                <a:latin typeface="Arial Black" pitchFamily="34" charset="0"/>
                <a:ea typeface="+mj-ea"/>
                <a:cs typeface="+mj-cs"/>
              </a:rPr>
              <a:t>EGRU ENGAGEMENT DAY 3/11/2022</a:t>
            </a:r>
            <a:endParaRPr lang="en-AU" sz="1800" dirty="0"/>
          </a:p>
        </p:txBody>
      </p:sp>
      <p:pic>
        <p:nvPicPr>
          <p:cNvPr id="12" name="Picture 11" descr="A picture containing qr code&#10;&#10;Description automatically generated">
            <a:extLst>
              <a:ext uri="{FF2B5EF4-FFF2-40B4-BE49-F238E27FC236}">
                <a16:creationId xmlns:a16="http://schemas.microsoft.com/office/drawing/2014/main" xmlns="" id="{12ED73F1-817A-E753-51AF-56E25BEF3E1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66" t="83950" r="67943" b="9624"/>
          <a:stretch/>
        </p:blipFill>
        <p:spPr>
          <a:xfrm>
            <a:off x="1449519" y="6093687"/>
            <a:ext cx="1152128" cy="534669"/>
          </a:xfrm>
          <a:prstGeom prst="rect">
            <a:avLst/>
          </a:prstGeom>
        </p:spPr>
      </p:pic>
      <p:pic>
        <p:nvPicPr>
          <p:cNvPr id="13" name="Picture 12" descr="A picture containing engineering drawing&#10;&#10;Description automatically generated">
            <a:extLst>
              <a:ext uri="{FF2B5EF4-FFF2-40B4-BE49-F238E27FC236}">
                <a16:creationId xmlns:a16="http://schemas.microsoft.com/office/drawing/2014/main" xmlns="" id="{C647C2E0-12FA-23A4-3A40-55C877D50AF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369" t="10101" r="20291" b="69949"/>
          <a:stretch/>
        </p:blipFill>
        <p:spPr>
          <a:xfrm>
            <a:off x="160297" y="6001534"/>
            <a:ext cx="451263" cy="779454"/>
          </a:xfrm>
          <a:prstGeom prst="rect">
            <a:avLst/>
          </a:prstGeom>
        </p:spPr>
      </p:pic>
      <p:pic>
        <p:nvPicPr>
          <p:cNvPr id="4" name="Picture 3" descr="A picture containing text, book&#10;&#10;Description automatically generated">
            <a:hlinkClick r:id="rId7"/>
            <a:extLst>
              <a:ext uri="{FF2B5EF4-FFF2-40B4-BE49-F238E27FC236}">
                <a16:creationId xmlns:a16="http://schemas.microsoft.com/office/drawing/2014/main" xmlns="" id="{F6B9DAD2-2223-066C-4030-B04335BF0E9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1666" y="196689"/>
            <a:ext cx="4116015" cy="5823142"/>
          </a:xfrm>
          <a:prstGeom prst="rect">
            <a:avLst/>
          </a:prstGeom>
        </p:spPr>
      </p:pic>
      <p:sp>
        <p:nvSpPr>
          <p:cNvPr id="10" name="TextBox 9">
            <a:extLst>
              <a:ext uri="{FF2B5EF4-FFF2-40B4-BE49-F238E27FC236}">
                <a16:creationId xmlns:a16="http://schemas.microsoft.com/office/drawing/2014/main" xmlns="" id="{F8922C19-FC58-979D-D769-97CB76ABF021}"/>
              </a:ext>
            </a:extLst>
          </p:cNvPr>
          <p:cNvSpPr txBox="1"/>
          <p:nvPr/>
        </p:nvSpPr>
        <p:spPr>
          <a:xfrm>
            <a:off x="4287681" y="332656"/>
            <a:ext cx="4629245" cy="6678751"/>
          </a:xfrm>
          <a:prstGeom prst="rect">
            <a:avLst/>
          </a:prstGeom>
          <a:noFill/>
        </p:spPr>
        <p:txBody>
          <a:bodyPr wrap="square" rtlCol="0">
            <a:spAutoFit/>
          </a:bodyPr>
          <a:lstStyle/>
          <a:p>
            <a:r>
              <a:rPr lang="en-US" sz="2800" b="1" dirty="0">
                <a:solidFill>
                  <a:srgbClr val="FFFF00"/>
                </a:solidFill>
              </a:rPr>
              <a:t>The impact of Metals on the History of Mankind. Technical Adviser Prof Lacy : Described in the Introduction as “ A practicing mining geologist </a:t>
            </a:r>
            <a:endParaRPr lang="en-US" sz="2800" b="1" dirty="0" smtClean="0">
              <a:solidFill>
                <a:srgbClr val="FFFF00"/>
              </a:solidFill>
            </a:endParaRPr>
          </a:p>
          <a:p>
            <a:endParaRPr lang="en-US" sz="2800" b="1" dirty="0" smtClean="0">
              <a:solidFill>
                <a:srgbClr val="FFFF00"/>
              </a:solidFill>
            </a:endParaRPr>
          </a:p>
          <a:p>
            <a:r>
              <a:rPr lang="en-US" sz="2800" b="1" dirty="0" smtClean="0">
                <a:solidFill>
                  <a:srgbClr val="FFFF00"/>
                </a:solidFill>
              </a:rPr>
              <a:t>before </a:t>
            </a:r>
            <a:r>
              <a:rPr lang="en-US" sz="2800" b="1" dirty="0">
                <a:solidFill>
                  <a:srgbClr val="FFFF00"/>
                </a:solidFill>
              </a:rPr>
              <a:t>becoming Professor of Geology at James Cook University, Townsville : genial and rigorous-minded “ </a:t>
            </a:r>
            <a:endParaRPr lang="en-US" sz="2800" b="1" dirty="0" smtClean="0">
              <a:solidFill>
                <a:srgbClr val="FFFF00"/>
              </a:solidFill>
            </a:endParaRPr>
          </a:p>
          <a:p>
            <a:r>
              <a:rPr lang="en-US" sz="2800" b="1" dirty="0" smtClean="0">
                <a:solidFill>
                  <a:srgbClr val="FFFF00"/>
                </a:solidFill>
              </a:rPr>
              <a:t>   </a:t>
            </a:r>
            <a:r>
              <a:rPr lang="en-US" sz="2800" b="1" dirty="0" smtClean="0">
                <a:solidFill>
                  <a:srgbClr val="FFFF00"/>
                </a:solidFill>
                <a:hlinkClick r:id="rId7"/>
              </a:rPr>
              <a:t>Out of the Fiery Furnace</a:t>
            </a:r>
            <a:endParaRPr lang="en-US" sz="2800" b="1" dirty="0">
              <a:solidFill>
                <a:srgbClr val="FFFF00"/>
              </a:solidFill>
            </a:endParaRPr>
          </a:p>
          <a:p>
            <a:endParaRPr lang="en-US" dirty="0"/>
          </a:p>
          <a:p>
            <a:endParaRPr lang="en-AU" dirty="0"/>
          </a:p>
        </p:txBody>
      </p:sp>
    </p:spTree>
    <p:extLst>
      <p:ext uri="{BB962C8B-B14F-4D97-AF65-F5344CB8AC3E}">
        <p14:creationId xmlns:p14="http://schemas.microsoft.com/office/powerpoint/2010/main" val="25029080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0" y="0"/>
            <a:ext cx="7740352" cy="571522"/>
          </a:xfrm>
        </p:spPr>
        <p:txBody>
          <a:bodyPr vert="horz" anchor="ctr">
            <a:normAutofit/>
            <a:scene3d>
              <a:camera prst="orthographicFront"/>
              <a:lightRig rig="soft" dir="t">
                <a:rot lat="0" lon="0" rev="16800000"/>
              </a:lightRig>
            </a:scene3d>
            <a:sp3d prstMaterial="softEdge">
              <a:bevelT w="38100" h="38100"/>
            </a:sp3d>
          </a:bodyPr>
          <a:lstStyle/>
          <a:p>
            <a:r>
              <a:rPr lang="en-US" sz="2000" dirty="0">
                <a:latin typeface="Arial Black" panose="020B0A04020102020204" pitchFamily="34" charset="0"/>
                <a:cs typeface="Times New Roman" panose="02020603050405020304" pitchFamily="18" charset="0"/>
              </a:rPr>
              <a:t>Roger Taylor : Expert in Intrusive related systems </a:t>
            </a:r>
            <a:r>
              <a:rPr lang="en-US" sz="3100" dirty="0">
                <a:latin typeface="Arial Black" panose="020B0A04020102020204" pitchFamily="34" charset="0"/>
                <a:cs typeface="Times New Roman" panose="02020603050405020304" pitchFamily="18" charset="0"/>
              </a:rPr>
              <a:t> </a:t>
            </a:r>
            <a:endParaRPr lang="en-AU" sz="3100" dirty="0">
              <a:latin typeface="Arial Black" panose="020B0A04020102020204" pitchFamily="34" charset="0"/>
              <a:cs typeface="Times New Roman" panose="02020603050405020304" pitchFamily="18" charset="0"/>
            </a:endParaRPr>
          </a:p>
        </p:txBody>
      </p:sp>
      <p:pic>
        <p:nvPicPr>
          <p:cNvPr id="3" name="Picture 2" descr="TerraSearch_Photoshop_LOGO">
            <a:extLst>
              <a:ext uri="{FF2B5EF4-FFF2-40B4-BE49-F238E27FC236}">
                <a16:creationId xmlns:a16="http://schemas.microsoft.com/office/drawing/2014/main" xmlns="" id="{FF79B7EE-B666-3E6B-DCAA-B0F3AA13E338}"/>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8244408" y="6309320"/>
            <a:ext cx="672518" cy="448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9">
            <a:extLst>
              <a:ext uri="{FF2B5EF4-FFF2-40B4-BE49-F238E27FC236}">
                <a16:creationId xmlns:a16="http://schemas.microsoft.com/office/drawing/2014/main" xmlns="" id="{A02E3543-2945-C07D-ECBB-A0D5DD9159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674" y="6001535"/>
            <a:ext cx="713731" cy="756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 descr="Logo&#10;&#10;Description automatically generated">
            <a:extLst>
              <a:ext uri="{FF2B5EF4-FFF2-40B4-BE49-F238E27FC236}">
                <a16:creationId xmlns:a16="http://schemas.microsoft.com/office/drawing/2014/main" xmlns="" id="{7FD58601-5B07-5548-1F27-4FDBF93AF4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0768" y="6254361"/>
            <a:ext cx="1045118" cy="55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xmlns="" id="{3D70E5B7-6D82-AEB1-AE1E-D5A3E275A979}"/>
              </a:ext>
            </a:extLst>
          </p:cNvPr>
          <p:cNvSpPr txBox="1"/>
          <p:nvPr/>
        </p:nvSpPr>
        <p:spPr>
          <a:xfrm>
            <a:off x="3662604" y="6361022"/>
            <a:ext cx="4824536" cy="369332"/>
          </a:xfrm>
          <a:prstGeom prst="rect">
            <a:avLst/>
          </a:prstGeom>
          <a:noFill/>
        </p:spPr>
        <p:txBody>
          <a:bodyPr wrap="square">
            <a:spAutoFit/>
          </a:bodyPr>
          <a:lstStyle/>
          <a:p>
            <a:r>
              <a:rPr lang="en-AU" sz="1800" b="1" cap="all" dirty="0">
                <a:ln w="6350">
                  <a:noFill/>
                </a:ln>
                <a:solidFill>
                  <a:srgbClr val="FFFF00"/>
                </a:solidFill>
                <a:effectLst>
                  <a:outerShdw blurRad="127000" dist="200000" dir="2700000" algn="tl" rotWithShape="0">
                    <a:srgbClr val="000000">
                      <a:alpha val="30000"/>
                    </a:srgbClr>
                  </a:outerShdw>
                </a:effectLst>
                <a:latin typeface="Arial Black" pitchFamily="34" charset="0"/>
                <a:ea typeface="+mj-ea"/>
                <a:cs typeface="+mj-cs"/>
              </a:rPr>
              <a:t>EGRU ENGAGEMENT DAY 3/11/2022</a:t>
            </a:r>
            <a:endParaRPr lang="en-AU" sz="1800" dirty="0"/>
          </a:p>
        </p:txBody>
      </p:sp>
      <p:pic>
        <p:nvPicPr>
          <p:cNvPr id="12" name="Picture 11" descr="A picture containing qr code&#10;&#10;Description automatically generated">
            <a:extLst>
              <a:ext uri="{FF2B5EF4-FFF2-40B4-BE49-F238E27FC236}">
                <a16:creationId xmlns:a16="http://schemas.microsoft.com/office/drawing/2014/main" xmlns="" id="{12ED73F1-817A-E753-51AF-56E25BEF3E1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66" t="83950" r="67943" b="9624"/>
          <a:stretch/>
        </p:blipFill>
        <p:spPr>
          <a:xfrm>
            <a:off x="1449519" y="6123926"/>
            <a:ext cx="1152128" cy="534669"/>
          </a:xfrm>
          <a:prstGeom prst="rect">
            <a:avLst/>
          </a:prstGeom>
        </p:spPr>
      </p:pic>
      <p:pic>
        <p:nvPicPr>
          <p:cNvPr id="13" name="Picture 12" descr="A picture containing engineering drawing&#10;&#10;Description automatically generated">
            <a:extLst>
              <a:ext uri="{FF2B5EF4-FFF2-40B4-BE49-F238E27FC236}">
                <a16:creationId xmlns:a16="http://schemas.microsoft.com/office/drawing/2014/main" xmlns="" id="{C647C2E0-12FA-23A4-3A40-55C877D50AF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369" t="10101" r="20291" b="69949"/>
          <a:stretch/>
        </p:blipFill>
        <p:spPr>
          <a:xfrm>
            <a:off x="160297" y="6001534"/>
            <a:ext cx="451263" cy="779454"/>
          </a:xfrm>
          <a:prstGeom prst="rect">
            <a:avLst/>
          </a:prstGeom>
        </p:spPr>
      </p:pic>
      <p:pic>
        <p:nvPicPr>
          <p:cNvPr id="4" name="Picture 3" descr="A picture containing text&#10;&#10;Description automatically generated">
            <a:extLst>
              <a:ext uri="{FF2B5EF4-FFF2-40B4-BE49-F238E27FC236}">
                <a16:creationId xmlns:a16="http://schemas.microsoft.com/office/drawing/2014/main" xmlns="" id="{B30A3FD4-FFFD-98B7-41D6-1E4DAD33CB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5652" y="1753937"/>
            <a:ext cx="2956188" cy="4182428"/>
          </a:xfrm>
          <a:prstGeom prst="rect">
            <a:avLst/>
          </a:prstGeom>
        </p:spPr>
      </p:pic>
      <p:pic>
        <p:nvPicPr>
          <p:cNvPr id="8" name="Picture 7" descr="Text&#10;&#10;Description automatically generated">
            <a:extLst>
              <a:ext uri="{FF2B5EF4-FFF2-40B4-BE49-F238E27FC236}">
                <a16:creationId xmlns:a16="http://schemas.microsoft.com/office/drawing/2014/main" xmlns="" id="{1A7C880F-5F8B-7D1A-7A86-02816CF334B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5835" t="33201" r="11377" b="52100"/>
          <a:stretch/>
        </p:blipFill>
        <p:spPr>
          <a:xfrm>
            <a:off x="323528" y="706826"/>
            <a:ext cx="3528392" cy="1008112"/>
          </a:xfrm>
          <a:prstGeom prst="rect">
            <a:avLst/>
          </a:prstGeom>
        </p:spPr>
      </p:pic>
      <p:pic>
        <p:nvPicPr>
          <p:cNvPr id="10" name="Picture 9" descr="Diagram, engineering drawing&#10;&#10;Description automatically generated">
            <a:extLst>
              <a:ext uri="{FF2B5EF4-FFF2-40B4-BE49-F238E27FC236}">
                <a16:creationId xmlns:a16="http://schemas.microsoft.com/office/drawing/2014/main" xmlns="" id="{A78D9BBF-3D7A-2AC0-77FA-26894E4DA73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9607" t="9858" r="9408" b="27143"/>
          <a:stretch/>
        </p:blipFill>
        <p:spPr>
          <a:xfrm>
            <a:off x="4425203" y="587521"/>
            <a:ext cx="3888432" cy="5682958"/>
          </a:xfrm>
          <a:prstGeom prst="rect">
            <a:avLst/>
          </a:prstGeom>
        </p:spPr>
      </p:pic>
    </p:spTree>
    <p:extLst>
      <p:ext uri="{BB962C8B-B14F-4D97-AF65-F5344CB8AC3E}">
        <p14:creationId xmlns:p14="http://schemas.microsoft.com/office/powerpoint/2010/main" val="40544592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60297" y="7868"/>
            <a:ext cx="8516159" cy="612820"/>
          </a:xfrm>
        </p:spPr>
        <p:txBody>
          <a:bodyPr vert="horz" anchor="ctr">
            <a:normAutofit fontScale="90000"/>
            <a:scene3d>
              <a:camera prst="orthographicFront"/>
              <a:lightRig rig="soft" dir="t">
                <a:rot lat="0" lon="0" rev="16800000"/>
              </a:lightRig>
            </a:scene3d>
            <a:sp3d prstMaterial="softEdge">
              <a:bevelT w="38100" h="38100"/>
            </a:sp3d>
          </a:bodyPr>
          <a:lstStyle/>
          <a:p>
            <a:r>
              <a:rPr lang="en-US" sz="3100" dirty="0">
                <a:latin typeface="Arial Black" panose="020B0A04020102020204" pitchFamily="34" charset="0"/>
                <a:cs typeface="Times New Roman" panose="02020603050405020304" pitchFamily="18" charset="0"/>
              </a:rPr>
              <a:t>EGRU /James Cook Uni strengths in 1982</a:t>
            </a:r>
            <a:endParaRPr lang="en-AU" sz="3100" dirty="0">
              <a:latin typeface="Arial Black" panose="020B0A04020102020204" pitchFamily="34" charset="0"/>
              <a:cs typeface="Times New Roman" panose="02020603050405020304" pitchFamily="18" charset="0"/>
            </a:endParaRPr>
          </a:p>
        </p:txBody>
      </p:sp>
      <p:pic>
        <p:nvPicPr>
          <p:cNvPr id="3" name="Picture 2" descr="TerraSearch_Photoshop_LOGO">
            <a:extLst>
              <a:ext uri="{FF2B5EF4-FFF2-40B4-BE49-F238E27FC236}">
                <a16:creationId xmlns:a16="http://schemas.microsoft.com/office/drawing/2014/main" xmlns="" id="{FF79B7EE-B666-3E6B-DCAA-B0F3AA13E338}"/>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8244408" y="6309320"/>
            <a:ext cx="672518" cy="448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9">
            <a:extLst>
              <a:ext uri="{FF2B5EF4-FFF2-40B4-BE49-F238E27FC236}">
                <a16:creationId xmlns:a16="http://schemas.microsoft.com/office/drawing/2014/main" xmlns="" id="{A02E3543-2945-C07D-ECBB-A0D5DD9159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674" y="6001535"/>
            <a:ext cx="713731" cy="756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 descr="Logo&#10;&#10;Description automatically generated">
            <a:extLst>
              <a:ext uri="{FF2B5EF4-FFF2-40B4-BE49-F238E27FC236}">
                <a16:creationId xmlns:a16="http://schemas.microsoft.com/office/drawing/2014/main" xmlns="" id="{7FD58601-5B07-5548-1F27-4FDBF93AF4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0768" y="6254361"/>
            <a:ext cx="1045118" cy="55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xmlns="" id="{3D70E5B7-6D82-AEB1-AE1E-D5A3E275A979}"/>
              </a:ext>
            </a:extLst>
          </p:cNvPr>
          <p:cNvSpPr txBox="1"/>
          <p:nvPr/>
        </p:nvSpPr>
        <p:spPr>
          <a:xfrm>
            <a:off x="3662604" y="6361022"/>
            <a:ext cx="4824536" cy="369332"/>
          </a:xfrm>
          <a:prstGeom prst="rect">
            <a:avLst/>
          </a:prstGeom>
          <a:noFill/>
        </p:spPr>
        <p:txBody>
          <a:bodyPr wrap="square">
            <a:spAutoFit/>
          </a:bodyPr>
          <a:lstStyle/>
          <a:p>
            <a:r>
              <a:rPr lang="en-AU" sz="1800" b="1" cap="all" dirty="0">
                <a:ln w="6350">
                  <a:noFill/>
                </a:ln>
                <a:solidFill>
                  <a:srgbClr val="FFFF00"/>
                </a:solidFill>
                <a:effectLst>
                  <a:outerShdw blurRad="127000" dist="200000" dir="2700000" algn="tl" rotWithShape="0">
                    <a:srgbClr val="000000">
                      <a:alpha val="30000"/>
                    </a:srgbClr>
                  </a:outerShdw>
                </a:effectLst>
                <a:latin typeface="Arial Black" pitchFamily="34" charset="0"/>
                <a:ea typeface="+mj-ea"/>
                <a:cs typeface="+mj-cs"/>
              </a:rPr>
              <a:t>EGRU ENGAGEMENT DAY 3/11/2022</a:t>
            </a:r>
            <a:endParaRPr lang="en-AU" sz="1800" dirty="0"/>
          </a:p>
        </p:txBody>
      </p:sp>
      <p:pic>
        <p:nvPicPr>
          <p:cNvPr id="12" name="Picture 11" descr="A picture containing qr code&#10;&#10;Description automatically generated">
            <a:extLst>
              <a:ext uri="{FF2B5EF4-FFF2-40B4-BE49-F238E27FC236}">
                <a16:creationId xmlns:a16="http://schemas.microsoft.com/office/drawing/2014/main" xmlns="" id="{12ED73F1-817A-E753-51AF-56E25BEF3E1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66" t="83950" r="67943" b="9624"/>
          <a:stretch/>
        </p:blipFill>
        <p:spPr>
          <a:xfrm>
            <a:off x="1449519" y="6123926"/>
            <a:ext cx="1152128" cy="534669"/>
          </a:xfrm>
          <a:prstGeom prst="rect">
            <a:avLst/>
          </a:prstGeom>
        </p:spPr>
      </p:pic>
      <p:pic>
        <p:nvPicPr>
          <p:cNvPr id="13" name="Picture 12" descr="A picture containing engineering drawing&#10;&#10;Description automatically generated">
            <a:extLst>
              <a:ext uri="{FF2B5EF4-FFF2-40B4-BE49-F238E27FC236}">
                <a16:creationId xmlns:a16="http://schemas.microsoft.com/office/drawing/2014/main" xmlns="" id="{C647C2E0-12FA-23A4-3A40-55C877D50AF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369" t="10101" r="20291" b="69949"/>
          <a:stretch/>
        </p:blipFill>
        <p:spPr>
          <a:xfrm>
            <a:off x="160297" y="6001534"/>
            <a:ext cx="451263" cy="779454"/>
          </a:xfrm>
          <a:prstGeom prst="rect">
            <a:avLst/>
          </a:prstGeom>
        </p:spPr>
      </p:pic>
      <p:sp>
        <p:nvSpPr>
          <p:cNvPr id="2" name="TextBox 1">
            <a:extLst>
              <a:ext uri="{FF2B5EF4-FFF2-40B4-BE49-F238E27FC236}">
                <a16:creationId xmlns:a16="http://schemas.microsoft.com/office/drawing/2014/main" xmlns="" id="{7079330A-7B48-D049-F4B7-026E7967FDB3}"/>
              </a:ext>
            </a:extLst>
          </p:cNvPr>
          <p:cNvSpPr txBox="1"/>
          <p:nvPr/>
        </p:nvSpPr>
        <p:spPr>
          <a:xfrm>
            <a:off x="181023" y="620688"/>
            <a:ext cx="9020200" cy="6678751"/>
          </a:xfrm>
          <a:prstGeom prst="rect">
            <a:avLst/>
          </a:prstGeom>
          <a:noFill/>
        </p:spPr>
        <p:txBody>
          <a:bodyPr wrap="square" rtlCol="0">
            <a:spAutoFit/>
          </a:bodyPr>
          <a:lstStyle/>
          <a:p>
            <a:pPr marL="514350" indent="-514350">
              <a:buFont typeface="Arial" panose="020B0604020202020204" pitchFamily="34" charset="0"/>
              <a:buChar char="•"/>
            </a:pPr>
            <a:r>
              <a:rPr lang="en-US" sz="2800" b="1" dirty="0">
                <a:solidFill>
                  <a:srgbClr val="FFFF00"/>
                </a:solidFill>
              </a:rPr>
              <a:t>Based amongst the great mineral provinces of  Northern Australia and SW Pacific</a:t>
            </a:r>
          </a:p>
          <a:p>
            <a:pPr marL="514350" indent="-514350">
              <a:buFont typeface="Arial" panose="020B0604020202020204" pitchFamily="34" charset="0"/>
              <a:buChar char="•"/>
            </a:pPr>
            <a:r>
              <a:rPr lang="en-US" sz="2800" b="1" dirty="0">
                <a:solidFill>
                  <a:srgbClr val="FFFF00"/>
                </a:solidFill>
              </a:rPr>
              <a:t>Economic geology led by Prof Lacy &amp; Roger Taylor both with practical Mining &amp; Exploration experience .</a:t>
            </a:r>
          </a:p>
          <a:p>
            <a:pPr marL="514350" indent="-514350">
              <a:buFont typeface="Arial" panose="020B0604020202020204" pitchFamily="34" charset="0"/>
              <a:buChar char="•"/>
            </a:pPr>
            <a:r>
              <a:rPr lang="en-US" sz="2800" b="1" dirty="0">
                <a:solidFill>
                  <a:srgbClr val="FFFF00"/>
                </a:solidFill>
              </a:rPr>
              <a:t>Very successful Masters Course : JCU gave a host of practical geologists with wide ranging experiences a chance to renew their economic geology knowledge base with resounding results. </a:t>
            </a:r>
          </a:p>
          <a:p>
            <a:pPr marL="514350" indent="-514350">
              <a:buFont typeface="Arial" panose="020B0604020202020204" pitchFamily="34" charset="0"/>
              <a:buChar char="•"/>
            </a:pPr>
            <a:r>
              <a:rPr lang="en-US" sz="2800" b="1" dirty="0">
                <a:solidFill>
                  <a:srgbClr val="FFFF00"/>
                </a:solidFill>
              </a:rPr>
              <a:t>Active engagement with industry at a time of major north Queensland development. </a:t>
            </a:r>
          </a:p>
          <a:p>
            <a:pPr marL="514350" indent="-514350">
              <a:buFont typeface="Arial" panose="020B0604020202020204" pitchFamily="34" charset="0"/>
              <a:buChar char="•"/>
            </a:pPr>
            <a:r>
              <a:rPr lang="en-US" sz="2800" b="1" dirty="0">
                <a:solidFill>
                  <a:srgbClr val="FFFF00"/>
                </a:solidFill>
              </a:rPr>
              <a:t>Team of academic staff with diverse expert  geological knowledge, with north Qld focus.</a:t>
            </a:r>
          </a:p>
          <a:p>
            <a:pPr marL="514350" indent="-514350">
              <a:buFont typeface="Arial" panose="020B0604020202020204" pitchFamily="34" charset="0"/>
              <a:buChar char="•"/>
            </a:pPr>
            <a:r>
              <a:rPr lang="en-US" sz="2800" b="1" dirty="0">
                <a:solidFill>
                  <a:srgbClr val="FFFF00"/>
                </a:solidFill>
              </a:rPr>
              <a:t> </a:t>
            </a:r>
          </a:p>
          <a:p>
            <a:pPr marL="514350" indent="-514350">
              <a:buFont typeface="Arial" panose="020B0604020202020204" pitchFamily="34" charset="0"/>
              <a:buChar char="•"/>
            </a:pPr>
            <a:endParaRPr lang="en-US" dirty="0"/>
          </a:p>
          <a:p>
            <a:pPr marL="514350" indent="-514350">
              <a:buFont typeface="Arial" panose="020B0604020202020204" pitchFamily="34" charset="0"/>
              <a:buChar char="•"/>
            </a:pPr>
            <a:endParaRPr lang="en-AU" dirty="0"/>
          </a:p>
        </p:txBody>
      </p:sp>
    </p:spTree>
    <p:extLst>
      <p:ext uri="{BB962C8B-B14F-4D97-AF65-F5344CB8AC3E}">
        <p14:creationId xmlns:p14="http://schemas.microsoft.com/office/powerpoint/2010/main" val="41740854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79512" y="67231"/>
            <a:ext cx="8568952" cy="792088"/>
          </a:xfrm>
        </p:spPr>
        <p:txBody>
          <a:bodyPr vert="horz" anchor="ctr">
            <a:normAutofit/>
            <a:scene3d>
              <a:camera prst="orthographicFront"/>
              <a:lightRig rig="soft" dir="t">
                <a:rot lat="0" lon="0" rev="16800000"/>
              </a:lightRig>
            </a:scene3d>
            <a:sp3d prstMaterial="softEdge">
              <a:bevelT w="38100" h="38100"/>
            </a:sp3d>
          </a:bodyPr>
          <a:lstStyle/>
          <a:p>
            <a:r>
              <a:rPr lang="en-US" sz="3100" dirty="0">
                <a:latin typeface="Arial Black" panose="020B0A04020102020204" pitchFamily="34" charset="0"/>
                <a:cs typeface="Times New Roman" panose="02020603050405020304" pitchFamily="18" charset="0"/>
              </a:rPr>
              <a:t>EGRU 40 year highlights</a:t>
            </a:r>
            <a:endParaRPr lang="en-AU" sz="3100" dirty="0">
              <a:latin typeface="Arial Black" panose="020B0A04020102020204" pitchFamily="34" charset="0"/>
              <a:cs typeface="Times New Roman" panose="02020603050405020304" pitchFamily="18" charset="0"/>
            </a:endParaRPr>
          </a:p>
        </p:txBody>
      </p:sp>
      <p:pic>
        <p:nvPicPr>
          <p:cNvPr id="3" name="Picture 2" descr="TerraSearch_Photoshop_LOGO">
            <a:extLst>
              <a:ext uri="{FF2B5EF4-FFF2-40B4-BE49-F238E27FC236}">
                <a16:creationId xmlns:a16="http://schemas.microsoft.com/office/drawing/2014/main" xmlns="" id="{FF79B7EE-B666-3E6B-DCAA-B0F3AA13E338}"/>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8244408" y="6309320"/>
            <a:ext cx="672518" cy="448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9">
            <a:extLst>
              <a:ext uri="{FF2B5EF4-FFF2-40B4-BE49-F238E27FC236}">
                <a16:creationId xmlns:a16="http://schemas.microsoft.com/office/drawing/2014/main" xmlns="" id="{A02E3543-2945-C07D-ECBB-A0D5DD9159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674" y="6001535"/>
            <a:ext cx="713731" cy="756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 descr="Logo&#10;&#10;Description automatically generated">
            <a:extLst>
              <a:ext uri="{FF2B5EF4-FFF2-40B4-BE49-F238E27FC236}">
                <a16:creationId xmlns:a16="http://schemas.microsoft.com/office/drawing/2014/main" xmlns="" id="{7FD58601-5B07-5548-1F27-4FDBF93AF4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0768" y="6254361"/>
            <a:ext cx="1045118" cy="55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xmlns="" id="{3D70E5B7-6D82-AEB1-AE1E-D5A3E275A979}"/>
              </a:ext>
            </a:extLst>
          </p:cNvPr>
          <p:cNvSpPr txBox="1"/>
          <p:nvPr/>
        </p:nvSpPr>
        <p:spPr>
          <a:xfrm>
            <a:off x="3662604" y="6361022"/>
            <a:ext cx="4824536" cy="369332"/>
          </a:xfrm>
          <a:prstGeom prst="rect">
            <a:avLst/>
          </a:prstGeom>
          <a:noFill/>
        </p:spPr>
        <p:txBody>
          <a:bodyPr wrap="square">
            <a:spAutoFit/>
          </a:bodyPr>
          <a:lstStyle/>
          <a:p>
            <a:r>
              <a:rPr lang="en-AU" sz="1800" b="1" cap="all" dirty="0">
                <a:ln w="6350">
                  <a:noFill/>
                </a:ln>
                <a:solidFill>
                  <a:srgbClr val="FFFF00"/>
                </a:solidFill>
                <a:effectLst>
                  <a:outerShdw blurRad="127000" dist="200000" dir="2700000" algn="tl" rotWithShape="0">
                    <a:srgbClr val="000000">
                      <a:alpha val="30000"/>
                    </a:srgbClr>
                  </a:outerShdw>
                </a:effectLst>
                <a:latin typeface="Arial Black" pitchFamily="34" charset="0"/>
                <a:ea typeface="+mj-ea"/>
                <a:cs typeface="+mj-cs"/>
              </a:rPr>
              <a:t>EGRU ENGAGEMENT DAY 3/11/2022</a:t>
            </a:r>
            <a:endParaRPr lang="en-AU" sz="1800" dirty="0"/>
          </a:p>
        </p:txBody>
      </p:sp>
      <p:pic>
        <p:nvPicPr>
          <p:cNvPr id="12" name="Picture 11" descr="A picture containing qr code&#10;&#10;Description automatically generated">
            <a:extLst>
              <a:ext uri="{FF2B5EF4-FFF2-40B4-BE49-F238E27FC236}">
                <a16:creationId xmlns:a16="http://schemas.microsoft.com/office/drawing/2014/main" xmlns="" id="{12ED73F1-817A-E753-51AF-56E25BEF3E1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66" t="83950" r="67943" b="9624"/>
          <a:stretch/>
        </p:blipFill>
        <p:spPr>
          <a:xfrm>
            <a:off x="1449519" y="6123926"/>
            <a:ext cx="1152128" cy="534669"/>
          </a:xfrm>
          <a:prstGeom prst="rect">
            <a:avLst/>
          </a:prstGeom>
        </p:spPr>
      </p:pic>
      <p:pic>
        <p:nvPicPr>
          <p:cNvPr id="13" name="Picture 12" descr="A picture containing engineering drawing&#10;&#10;Description automatically generated">
            <a:extLst>
              <a:ext uri="{FF2B5EF4-FFF2-40B4-BE49-F238E27FC236}">
                <a16:creationId xmlns:a16="http://schemas.microsoft.com/office/drawing/2014/main" xmlns="" id="{C647C2E0-12FA-23A4-3A40-55C877D50AF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369" t="10101" r="20291" b="69949"/>
          <a:stretch/>
        </p:blipFill>
        <p:spPr>
          <a:xfrm>
            <a:off x="160297" y="6001534"/>
            <a:ext cx="451263" cy="779454"/>
          </a:xfrm>
          <a:prstGeom prst="rect">
            <a:avLst/>
          </a:prstGeom>
        </p:spPr>
      </p:pic>
      <p:sp>
        <p:nvSpPr>
          <p:cNvPr id="6" name="TextBox 5">
            <a:extLst>
              <a:ext uri="{FF2B5EF4-FFF2-40B4-BE49-F238E27FC236}">
                <a16:creationId xmlns:a16="http://schemas.microsoft.com/office/drawing/2014/main" xmlns="" id="{F5E4C126-0888-7D7B-D0E2-D3E8FFADF8BE}"/>
              </a:ext>
            </a:extLst>
          </p:cNvPr>
          <p:cNvSpPr txBox="1"/>
          <p:nvPr/>
        </p:nvSpPr>
        <p:spPr>
          <a:xfrm>
            <a:off x="323528" y="620688"/>
            <a:ext cx="8593398" cy="6555641"/>
          </a:xfrm>
          <a:prstGeom prst="rect">
            <a:avLst/>
          </a:prstGeom>
          <a:noFill/>
        </p:spPr>
        <p:txBody>
          <a:bodyPr wrap="square">
            <a:spAutoFit/>
          </a:bodyPr>
          <a:lstStyle/>
          <a:p>
            <a:pPr marL="514350" indent="-514350">
              <a:buFont typeface="Arial" panose="020B0604020202020204" pitchFamily="34" charset="0"/>
              <a:buChar char="•"/>
            </a:pPr>
            <a:r>
              <a:rPr lang="en-US" sz="2800" b="1" dirty="0">
                <a:solidFill>
                  <a:srgbClr val="FFFF00"/>
                </a:solidFill>
              </a:rPr>
              <a:t>Range of industry interactions through major conferences /research priorities/AMIRA projects : as examples :  NW &amp; NE Qld Mineral Province; Intrusive and epithermal gold, fluid dynamics, metallogenic and  structural controls.</a:t>
            </a:r>
          </a:p>
          <a:p>
            <a:pPr marL="514350" indent="-514350">
              <a:buFont typeface="Arial" panose="020B0604020202020204" pitchFamily="34" charset="0"/>
              <a:buChar char="•"/>
            </a:pPr>
            <a:r>
              <a:rPr lang="en-US" sz="2800" b="1" dirty="0">
                <a:solidFill>
                  <a:srgbClr val="FFFF00"/>
                </a:solidFill>
              </a:rPr>
              <a:t>Unique expertise in the significance and metal endowment resulting from development of  intrusive &amp; breccia related mineralized fluid systems. The Lacy-Taylor legacy. </a:t>
            </a:r>
          </a:p>
          <a:p>
            <a:pPr marL="514350" indent="-514350">
              <a:buFont typeface="Arial" panose="020B0604020202020204" pitchFamily="34" charset="0"/>
              <a:buChar char="•"/>
            </a:pPr>
            <a:r>
              <a:rPr lang="en-US" sz="2800" b="1" dirty="0">
                <a:solidFill>
                  <a:srgbClr val="FFFF00"/>
                </a:solidFill>
              </a:rPr>
              <a:t>Practical Short courses : </a:t>
            </a:r>
            <a:r>
              <a:rPr lang="en-US" sz="2800" b="1" dirty="0" err="1">
                <a:solidFill>
                  <a:srgbClr val="FFFF00"/>
                </a:solidFill>
              </a:rPr>
              <a:t>eg</a:t>
            </a:r>
            <a:r>
              <a:rPr lang="en-US" sz="2800" b="1" dirty="0">
                <a:solidFill>
                  <a:srgbClr val="FFFF00"/>
                </a:solidFill>
              </a:rPr>
              <a:t> Ore texture recognition.</a:t>
            </a:r>
          </a:p>
          <a:p>
            <a:pPr marL="514350" indent="-514350">
              <a:buFont typeface="Arial" panose="020B0604020202020204" pitchFamily="34" charset="0"/>
              <a:buChar char="•"/>
            </a:pPr>
            <a:r>
              <a:rPr lang="en-US" sz="2800" b="1" dirty="0">
                <a:solidFill>
                  <a:srgbClr val="FFFF00"/>
                </a:solidFill>
              </a:rPr>
              <a:t>Projects with careful data collection, documentation &amp; interpretation- just like Captain Cook. </a:t>
            </a:r>
          </a:p>
          <a:p>
            <a:pPr marL="514350" indent="-514350">
              <a:buFont typeface="Arial" panose="020B0604020202020204" pitchFamily="34" charset="0"/>
              <a:buChar char="•"/>
            </a:pPr>
            <a:endParaRPr lang="en-US" sz="2800" b="1" dirty="0">
              <a:solidFill>
                <a:srgbClr val="FFFF00"/>
              </a:solidFill>
            </a:endParaRPr>
          </a:p>
          <a:p>
            <a:pPr marL="514350" indent="-514350">
              <a:buFont typeface="Arial" panose="020B0604020202020204" pitchFamily="34" charset="0"/>
              <a:buChar char="•"/>
            </a:pPr>
            <a:endParaRPr lang="en-US" sz="2800" b="1" dirty="0">
              <a:solidFill>
                <a:srgbClr val="FFFF00"/>
              </a:solidFill>
            </a:endParaRPr>
          </a:p>
          <a:p>
            <a:pPr marL="514350" indent="-514350">
              <a:buFont typeface="Arial" panose="020B0604020202020204" pitchFamily="34" charset="0"/>
              <a:buChar char="•"/>
            </a:pPr>
            <a:r>
              <a:rPr lang="en-US" sz="2800" b="1" dirty="0">
                <a:solidFill>
                  <a:srgbClr val="FFFF00"/>
                </a:solidFill>
              </a:rPr>
              <a:t> </a:t>
            </a:r>
          </a:p>
        </p:txBody>
      </p:sp>
    </p:spTree>
    <p:extLst>
      <p:ext uri="{BB962C8B-B14F-4D97-AF65-F5344CB8AC3E}">
        <p14:creationId xmlns:p14="http://schemas.microsoft.com/office/powerpoint/2010/main" val="8492076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79512" y="386988"/>
            <a:ext cx="8568952" cy="792088"/>
          </a:xfrm>
        </p:spPr>
        <p:txBody>
          <a:bodyPr vert="horz" anchor="ctr">
            <a:normAutofit/>
            <a:scene3d>
              <a:camera prst="orthographicFront"/>
              <a:lightRig rig="soft" dir="t">
                <a:rot lat="0" lon="0" rev="16800000"/>
              </a:lightRig>
            </a:scene3d>
            <a:sp3d prstMaterial="softEdge">
              <a:bevelT w="38100" h="38100"/>
            </a:sp3d>
          </a:bodyPr>
          <a:lstStyle/>
          <a:p>
            <a:endParaRPr lang="en-AU" sz="3100" dirty="0">
              <a:latin typeface="Arial Black" panose="020B0A04020102020204" pitchFamily="34" charset="0"/>
              <a:cs typeface="Times New Roman" panose="02020603050405020304" pitchFamily="18" charset="0"/>
            </a:endParaRPr>
          </a:p>
        </p:txBody>
      </p:sp>
      <p:pic>
        <p:nvPicPr>
          <p:cNvPr id="3" name="Picture 2" descr="TerraSearch_Photoshop_LOGO">
            <a:extLst>
              <a:ext uri="{FF2B5EF4-FFF2-40B4-BE49-F238E27FC236}">
                <a16:creationId xmlns:a16="http://schemas.microsoft.com/office/drawing/2014/main" xmlns="" id="{FF79B7EE-B666-3E6B-DCAA-B0F3AA13E338}"/>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8244408" y="6309320"/>
            <a:ext cx="672518" cy="448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9">
            <a:extLst>
              <a:ext uri="{FF2B5EF4-FFF2-40B4-BE49-F238E27FC236}">
                <a16:creationId xmlns:a16="http://schemas.microsoft.com/office/drawing/2014/main" xmlns="" id="{A02E3543-2945-C07D-ECBB-A0D5DD9159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674" y="6001535"/>
            <a:ext cx="713731" cy="756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 descr="Logo&#10;&#10;Description automatically generated">
            <a:extLst>
              <a:ext uri="{FF2B5EF4-FFF2-40B4-BE49-F238E27FC236}">
                <a16:creationId xmlns:a16="http://schemas.microsoft.com/office/drawing/2014/main" xmlns="" id="{7FD58601-5B07-5548-1F27-4FDBF93AF4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0768" y="6254361"/>
            <a:ext cx="1045118" cy="55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xmlns="" id="{3D70E5B7-6D82-AEB1-AE1E-D5A3E275A979}"/>
              </a:ext>
            </a:extLst>
          </p:cNvPr>
          <p:cNvSpPr txBox="1"/>
          <p:nvPr/>
        </p:nvSpPr>
        <p:spPr>
          <a:xfrm>
            <a:off x="3662604" y="6361022"/>
            <a:ext cx="4824536" cy="369332"/>
          </a:xfrm>
          <a:prstGeom prst="rect">
            <a:avLst/>
          </a:prstGeom>
          <a:noFill/>
        </p:spPr>
        <p:txBody>
          <a:bodyPr wrap="square">
            <a:spAutoFit/>
          </a:bodyPr>
          <a:lstStyle/>
          <a:p>
            <a:r>
              <a:rPr lang="en-AU" sz="1800" b="1" cap="all" dirty="0">
                <a:ln w="6350">
                  <a:noFill/>
                </a:ln>
                <a:solidFill>
                  <a:srgbClr val="FFFF00"/>
                </a:solidFill>
                <a:effectLst>
                  <a:outerShdw blurRad="127000" dist="200000" dir="2700000" algn="tl" rotWithShape="0">
                    <a:srgbClr val="000000">
                      <a:alpha val="30000"/>
                    </a:srgbClr>
                  </a:outerShdw>
                </a:effectLst>
                <a:latin typeface="Arial Black" pitchFamily="34" charset="0"/>
                <a:ea typeface="+mj-ea"/>
                <a:cs typeface="+mj-cs"/>
              </a:rPr>
              <a:t>EGRU ENGAGEMENT DAY 3/11/2022</a:t>
            </a:r>
            <a:endParaRPr lang="en-AU" sz="1800" dirty="0"/>
          </a:p>
        </p:txBody>
      </p:sp>
      <p:pic>
        <p:nvPicPr>
          <p:cNvPr id="12" name="Picture 11" descr="A picture containing qr code&#10;&#10;Description automatically generated">
            <a:extLst>
              <a:ext uri="{FF2B5EF4-FFF2-40B4-BE49-F238E27FC236}">
                <a16:creationId xmlns:a16="http://schemas.microsoft.com/office/drawing/2014/main" xmlns="" id="{12ED73F1-817A-E753-51AF-56E25BEF3E1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66" t="83950" r="67943" b="9624"/>
          <a:stretch/>
        </p:blipFill>
        <p:spPr>
          <a:xfrm>
            <a:off x="1449519" y="6123926"/>
            <a:ext cx="1152128" cy="534669"/>
          </a:xfrm>
          <a:prstGeom prst="rect">
            <a:avLst/>
          </a:prstGeom>
        </p:spPr>
      </p:pic>
      <p:pic>
        <p:nvPicPr>
          <p:cNvPr id="13" name="Picture 12" descr="A picture containing engineering drawing&#10;&#10;Description automatically generated">
            <a:extLst>
              <a:ext uri="{FF2B5EF4-FFF2-40B4-BE49-F238E27FC236}">
                <a16:creationId xmlns:a16="http://schemas.microsoft.com/office/drawing/2014/main" xmlns="" id="{C647C2E0-12FA-23A4-3A40-55C877D50AF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369" t="10101" r="20291" b="69949"/>
          <a:stretch/>
        </p:blipFill>
        <p:spPr>
          <a:xfrm>
            <a:off x="160297" y="6001534"/>
            <a:ext cx="451263" cy="779454"/>
          </a:xfrm>
          <a:prstGeom prst="rect">
            <a:avLst/>
          </a:prstGeom>
        </p:spPr>
      </p:pic>
      <p:pic>
        <p:nvPicPr>
          <p:cNvPr id="4" name="Picture 3" descr="Graphical user interface, text, application&#10;&#10;Description automatically generated">
            <a:extLst>
              <a:ext uri="{FF2B5EF4-FFF2-40B4-BE49-F238E27FC236}">
                <a16:creationId xmlns:a16="http://schemas.microsoft.com/office/drawing/2014/main" xmlns="" id="{8C0ED6E0-06D8-AD66-4BF4-2B87BE1FCB6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94192" y="308753"/>
            <a:ext cx="3751703" cy="5307730"/>
          </a:xfrm>
          <a:prstGeom prst="rect">
            <a:avLst/>
          </a:prstGeom>
        </p:spPr>
      </p:pic>
      <p:pic>
        <p:nvPicPr>
          <p:cNvPr id="10" name="Picture 9" descr="Diagram&#10;&#10;Description automatically generated">
            <a:extLst>
              <a:ext uri="{FF2B5EF4-FFF2-40B4-BE49-F238E27FC236}">
                <a16:creationId xmlns:a16="http://schemas.microsoft.com/office/drawing/2014/main" xmlns="" id="{FA5A45A9-E040-6AF8-B583-B898B7F471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832" t="5989" r="11573" b="21671"/>
          <a:stretch/>
        </p:blipFill>
        <p:spPr>
          <a:xfrm>
            <a:off x="252679" y="195681"/>
            <a:ext cx="4259652" cy="5618275"/>
          </a:xfrm>
          <a:prstGeom prst="rect">
            <a:avLst/>
          </a:prstGeom>
        </p:spPr>
      </p:pic>
      <p:sp>
        <p:nvSpPr>
          <p:cNvPr id="11" name="TextBox 10">
            <a:extLst>
              <a:ext uri="{FF2B5EF4-FFF2-40B4-BE49-F238E27FC236}">
                <a16:creationId xmlns:a16="http://schemas.microsoft.com/office/drawing/2014/main" xmlns="" id="{395EC703-E3C1-BAF2-0DFC-A363153022F1}"/>
              </a:ext>
            </a:extLst>
          </p:cNvPr>
          <p:cNvSpPr txBox="1"/>
          <p:nvPr/>
        </p:nvSpPr>
        <p:spPr>
          <a:xfrm>
            <a:off x="4608930" y="5590972"/>
            <a:ext cx="3936966" cy="830997"/>
          </a:xfrm>
          <a:prstGeom prst="rect">
            <a:avLst/>
          </a:prstGeom>
          <a:noFill/>
        </p:spPr>
        <p:txBody>
          <a:bodyPr wrap="square" rtlCol="0">
            <a:spAutoFit/>
          </a:bodyPr>
          <a:lstStyle/>
          <a:p>
            <a:r>
              <a:rPr lang="en-US" sz="2400" dirty="0" err="1"/>
              <a:t>Baker,Kirwin,Taylor</a:t>
            </a:r>
            <a:r>
              <a:rPr lang="en-US" sz="2400" dirty="0"/>
              <a:t>, 1986</a:t>
            </a:r>
          </a:p>
          <a:p>
            <a:r>
              <a:rPr lang="en-US" sz="2400" dirty="0"/>
              <a:t>EGRU # 12</a:t>
            </a:r>
            <a:endParaRPr lang="en-AU" sz="2400" dirty="0"/>
          </a:p>
        </p:txBody>
      </p:sp>
    </p:spTree>
    <p:extLst>
      <p:ext uri="{BB962C8B-B14F-4D97-AF65-F5344CB8AC3E}">
        <p14:creationId xmlns:p14="http://schemas.microsoft.com/office/powerpoint/2010/main" val="39101379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79512" y="386988"/>
            <a:ext cx="8568952" cy="792088"/>
          </a:xfrm>
        </p:spPr>
        <p:txBody>
          <a:bodyPr vert="horz" anchor="ctr">
            <a:normAutofit/>
            <a:scene3d>
              <a:camera prst="orthographicFront"/>
              <a:lightRig rig="soft" dir="t">
                <a:rot lat="0" lon="0" rev="16800000"/>
              </a:lightRig>
            </a:scene3d>
            <a:sp3d prstMaterial="softEdge">
              <a:bevelT w="38100" h="38100"/>
            </a:sp3d>
          </a:bodyPr>
          <a:lstStyle/>
          <a:p>
            <a:endParaRPr lang="en-AU" sz="3100" dirty="0">
              <a:latin typeface="Arial Black" panose="020B0A04020102020204" pitchFamily="34" charset="0"/>
              <a:cs typeface="Times New Roman" panose="02020603050405020304" pitchFamily="18" charset="0"/>
            </a:endParaRPr>
          </a:p>
        </p:txBody>
      </p:sp>
      <p:pic>
        <p:nvPicPr>
          <p:cNvPr id="3" name="Picture 2" descr="TerraSearch_Photoshop_LOGO">
            <a:extLst>
              <a:ext uri="{FF2B5EF4-FFF2-40B4-BE49-F238E27FC236}">
                <a16:creationId xmlns:a16="http://schemas.microsoft.com/office/drawing/2014/main" xmlns="" id="{FF79B7EE-B666-3E6B-DCAA-B0F3AA13E338}"/>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8244408" y="6309320"/>
            <a:ext cx="672518" cy="448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9">
            <a:extLst>
              <a:ext uri="{FF2B5EF4-FFF2-40B4-BE49-F238E27FC236}">
                <a16:creationId xmlns:a16="http://schemas.microsoft.com/office/drawing/2014/main" xmlns="" id="{A02E3543-2945-C07D-ECBB-A0D5DD9159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674" y="6001535"/>
            <a:ext cx="713731" cy="756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 descr="Logo&#10;&#10;Description automatically generated">
            <a:extLst>
              <a:ext uri="{FF2B5EF4-FFF2-40B4-BE49-F238E27FC236}">
                <a16:creationId xmlns:a16="http://schemas.microsoft.com/office/drawing/2014/main" xmlns="" id="{7FD58601-5B07-5548-1F27-4FDBF93AF4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0768" y="6254361"/>
            <a:ext cx="1045118" cy="55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xmlns="" id="{3D70E5B7-6D82-AEB1-AE1E-D5A3E275A979}"/>
              </a:ext>
            </a:extLst>
          </p:cNvPr>
          <p:cNvSpPr txBox="1"/>
          <p:nvPr/>
        </p:nvSpPr>
        <p:spPr>
          <a:xfrm>
            <a:off x="3662604" y="6361022"/>
            <a:ext cx="4824536" cy="369332"/>
          </a:xfrm>
          <a:prstGeom prst="rect">
            <a:avLst/>
          </a:prstGeom>
          <a:noFill/>
        </p:spPr>
        <p:txBody>
          <a:bodyPr wrap="square">
            <a:spAutoFit/>
          </a:bodyPr>
          <a:lstStyle/>
          <a:p>
            <a:r>
              <a:rPr lang="en-AU" sz="1800" b="1" cap="all" dirty="0">
                <a:ln w="6350">
                  <a:noFill/>
                </a:ln>
                <a:solidFill>
                  <a:srgbClr val="FFFF00"/>
                </a:solidFill>
                <a:effectLst>
                  <a:outerShdw blurRad="127000" dist="200000" dir="2700000" algn="tl" rotWithShape="0">
                    <a:srgbClr val="000000">
                      <a:alpha val="30000"/>
                    </a:srgbClr>
                  </a:outerShdw>
                </a:effectLst>
                <a:latin typeface="Arial Black" pitchFamily="34" charset="0"/>
                <a:ea typeface="+mj-ea"/>
                <a:cs typeface="+mj-cs"/>
              </a:rPr>
              <a:t>EGRU ENGAGEMENT DAY 3/11/2022</a:t>
            </a:r>
            <a:endParaRPr lang="en-AU" sz="1800" dirty="0"/>
          </a:p>
        </p:txBody>
      </p:sp>
      <p:pic>
        <p:nvPicPr>
          <p:cNvPr id="12" name="Picture 11" descr="A picture containing qr code&#10;&#10;Description automatically generated">
            <a:extLst>
              <a:ext uri="{FF2B5EF4-FFF2-40B4-BE49-F238E27FC236}">
                <a16:creationId xmlns:a16="http://schemas.microsoft.com/office/drawing/2014/main" xmlns="" id="{12ED73F1-817A-E753-51AF-56E25BEF3E1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66" t="83950" r="67943" b="9624"/>
          <a:stretch/>
        </p:blipFill>
        <p:spPr>
          <a:xfrm>
            <a:off x="1449519" y="6123926"/>
            <a:ext cx="1152128" cy="534669"/>
          </a:xfrm>
          <a:prstGeom prst="rect">
            <a:avLst/>
          </a:prstGeom>
        </p:spPr>
      </p:pic>
      <p:pic>
        <p:nvPicPr>
          <p:cNvPr id="13" name="Picture 12" descr="A picture containing engineering drawing&#10;&#10;Description automatically generated">
            <a:extLst>
              <a:ext uri="{FF2B5EF4-FFF2-40B4-BE49-F238E27FC236}">
                <a16:creationId xmlns:a16="http://schemas.microsoft.com/office/drawing/2014/main" xmlns="" id="{C647C2E0-12FA-23A4-3A40-55C877D50AF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369" t="10101" r="20291" b="69949"/>
          <a:stretch/>
        </p:blipFill>
        <p:spPr>
          <a:xfrm>
            <a:off x="160297" y="6001534"/>
            <a:ext cx="451263" cy="779454"/>
          </a:xfrm>
          <a:prstGeom prst="rect">
            <a:avLst/>
          </a:prstGeom>
        </p:spPr>
      </p:pic>
      <p:pic>
        <p:nvPicPr>
          <p:cNvPr id="4" name="Picture 3" descr="Text&#10;&#10;Description automatically generated">
            <a:extLst>
              <a:ext uri="{FF2B5EF4-FFF2-40B4-BE49-F238E27FC236}">
                <a16:creationId xmlns:a16="http://schemas.microsoft.com/office/drawing/2014/main" xmlns="" id="{3A6A9E25-00E2-FC96-2E67-D3D723CF6B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7820" y="104276"/>
            <a:ext cx="4052481" cy="5733256"/>
          </a:xfrm>
          <a:prstGeom prst="rect">
            <a:avLst/>
          </a:prstGeom>
        </p:spPr>
      </p:pic>
      <p:sp>
        <p:nvSpPr>
          <p:cNvPr id="8" name="TextBox 7">
            <a:extLst>
              <a:ext uri="{FF2B5EF4-FFF2-40B4-BE49-F238E27FC236}">
                <a16:creationId xmlns:a16="http://schemas.microsoft.com/office/drawing/2014/main" xmlns="" id="{DEFB3BDB-BBC0-6564-6228-0A2A04613D24}"/>
              </a:ext>
            </a:extLst>
          </p:cNvPr>
          <p:cNvSpPr txBox="1"/>
          <p:nvPr/>
        </p:nvSpPr>
        <p:spPr>
          <a:xfrm>
            <a:off x="3563889" y="5850479"/>
            <a:ext cx="5353037" cy="461665"/>
          </a:xfrm>
          <a:prstGeom prst="rect">
            <a:avLst/>
          </a:prstGeom>
          <a:noFill/>
        </p:spPr>
        <p:txBody>
          <a:bodyPr wrap="square">
            <a:spAutoFit/>
          </a:bodyPr>
          <a:lstStyle/>
          <a:p>
            <a:r>
              <a:rPr lang="en-US" sz="2400" dirty="0"/>
              <a:t>Taylor &amp; Pollard, 1993 EGRU # 46</a:t>
            </a:r>
            <a:endParaRPr lang="en-AU" sz="2400" dirty="0"/>
          </a:p>
        </p:txBody>
      </p:sp>
      <p:pic>
        <p:nvPicPr>
          <p:cNvPr id="10" name="Picture 9" descr="Diagram&#10;&#10;Description automatically generated">
            <a:extLst>
              <a:ext uri="{FF2B5EF4-FFF2-40B4-BE49-F238E27FC236}">
                <a16:creationId xmlns:a16="http://schemas.microsoft.com/office/drawing/2014/main" xmlns="" id="{F48F797A-EFC1-2407-AEBD-74FDFB2D4F0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2374" t="9051" r="20446" b="14880"/>
          <a:stretch/>
        </p:blipFill>
        <p:spPr>
          <a:xfrm>
            <a:off x="5270105" y="90248"/>
            <a:ext cx="2974303" cy="5597887"/>
          </a:xfrm>
          <a:prstGeom prst="rect">
            <a:avLst/>
          </a:prstGeom>
        </p:spPr>
      </p:pic>
    </p:spTree>
    <p:extLst>
      <p:ext uri="{BB962C8B-B14F-4D97-AF65-F5344CB8AC3E}">
        <p14:creationId xmlns:p14="http://schemas.microsoft.com/office/powerpoint/2010/main" val="10426262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79512" y="386988"/>
            <a:ext cx="8568952" cy="792088"/>
          </a:xfrm>
        </p:spPr>
        <p:txBody>
          <a:bodyPr vert="horz" anchor="ctr">
            <a:normAutofit/>
            <a:scene3d>
              <a:camera prst="orthographicFront"/>
              <a:lightRig rig="soft" dir="t">
                <a:rot lat="0" lon="0" rev="16800000"/>
              </a:lightRig>
            </a:scene3d>
            <a:sp3d prstMaterial="softEdge">
              <a:bevelT w="38100" h="38100"/>
            </a:sp3d>
          </a:bodyPr>
          <a:lstStyle/>
          <a:p>
            <a:endParaRPr lang="en-AU" sz="3100" dirty="0">
              <a:latin typeface="Arial Black" panose="020B0A04020102020204" pitchFamily="34" charset="0"/>
              <a:cs typeface="Times New Roman" panose="02020603050405020304" pitchFamily="18" charset="0"/>
            </a:endParaRPr>
          </a:p>
        </p:txBody>
      </p:sp>
      <p:pic>
        <p:nvPicPr>
          <p:cNvPr id="3" name="Picture 2" descr="TerraSearch_Photoshop_LOGO">
            <a:extLst>
              <a:ext uri="{FF2B5EF4-FFF2-40B4-BE49-F238E27FC236}">
                <a16:creationId xmlns:a16="http://schemas.microsoft.com/office/drawing/2014/main" xmlns="" id="{FF79B7EE-B666-3E6B-DCAA-B0F3AA13E338}"/>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8244408" y="6309320"/>
            <a:ext cx="672518" cy="448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9">
            <a:extLst>
              <a:ext uri="{FF2B5EF4-FFF2-40B4-BE49-F238E27FC236}">
                <a16:creationId xmlns:a16="http://schemas.microsoft.com/office/drawing/2014/main" xmlns="" id="{A02E3543-2945-C07D-ECBB-A0D5DD9159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674" y="6001535"/>
            <a:ext cx="713731" cy="756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 descr="Logo&#10;&#10;Description automatically generated">
            <a:extLst>
              <a:ext uri="{FF2B5EF4-FFF2-40B4-BE49-F238E27FC236}">
                <a16:creationId xmlns:a16="http://schemas.microsoft.com/office/drawing/2014/main" xmlns="" id="{7FD58601-5B07-5548-1F27-4FDBF93AF4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0768" y="6254361"/>
            <a:ext cx="1045118" cy="55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xmlns="" id="{3D70E5B7-6D82-AEB1-AE1E-D5A3E275A979}"/>
              </a:ext>
            </a:extLst>
          </p:cNvPr>
          <p:cNvSpPr txBox="1"/>
          <p:nvPr/>
        </p:nvSpPr>
        <p:spPr>
          <a:xfrm>
            <a:off x="3662604" y="6361022"/>
            <a:ext cx="4824536" cy="369332"/>
          </a:xfrm>
          <a:prstGeom prst="rect">
            <a:avLst/>
          </a:prstGeom>
          <a:noFill/>
        </p:spPr>
        <p:txBody>
          <a:bodyPr wrap="square">
            <a:spAutoFit/>
          </a:bodyPr>
          <a:lstStyle/>
          <a:p>
            <a:r>
              <a:rPr lang="en-AU" sz="1800" b="1" cap="all" dirty="0">
                <a:ln w="6350">
                  <a:noFill/>
                </a:ln>
                <a:solidFill>
                  <a:srgbClr val="FFFF00"/>
                </a:solidFill>
                <a:effectLst>
                  <a:outerShdw blurRad="127000" dist="200000" dir="2700000" algn="tl" rotWithShape="0">
                    <a:srgbClr val="000000">
                      <a:alpha val="30000"/>
                    </a:srgbClr>
                  </a:outerShdw>
                </a:effectLst>
                <a:latin typeface="Arial Black" pitchFamily="34" charset="0"/>
                <a:ea typeface="+mj-ea"/>
                <a:cs typeface="+mj-cs"/>
              </a:rPr>
              <a:t>EGRU ENGAGEMENT DAY 3/11/2022</a:t>
            </a:r>
            <a:endParaRPr lang="en-AU" sz="1800" dirty="0"/>
          </a:p>
        </p:txBody>
      </p:sp>
      <p:pic>
        <p:nvPicPr>
          <p:cNvPr id="12" name="Picture 11" descr="A picture containing qr code&#10;&#10;Description automatically generated">
            <a:extLst>
              <a:ext uri="{FF2B5EF4-FFF2-40B4-BE49-F238E27FC236}">
                <a16:creationId xmlns:a16="http://schemas.microsoft.com/office/drawing/2014/main" xmlns="" id="{12ED73F1-817A-E753-51AF-56E25BEF3E1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66" t="83950" r="67943" b="9624"/>
          <a:stretch/>
        </p:blipFill>
        <p:spPr>
          <a:xfrm>
            <a:off x="1449519" y="6123926"/>
            <a:ext cx="1152128" cy="534669"/>
          </a:xfrm>
          <a:prstGeom prst="rect">
            <a:avLst/>
          </a:prstGeom>
        </p:spPr>
      </p:pic>
      <p:pic>
        <p:nvPicPr>
          <p:cNvPr id="13" name="Picture 12" descr="A picture containing engineering drawing&#10;&#10;Description automatically generated">
            <a:extLst>
              <a:ext uri="{FF2B5EF4-FFF2-40B4-BE49-F238E27FC236}">
                <a16:creationId xmlns:a16="http://schemas.microsoft.com/office/drawing/2014/main" xmlns="" id="{C647C2E0-12FA-23A4-3A40-55C877D50AF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369" t="10101" r="20291" b="69949"/>
          <a:stretch/>
        </p:blipFill>
        <p:spPr>
          <a:xfrm>
            <a:off x="160297" y="6001534"/>
            <a:ext cx="451263" cy="779454"/>
          </a:xfrm>
          <a:prstGeom prst="rect">
            <a:avLst/>
          </a:prstGeom>
        </p:spPr>
      </p:pic>
      <p:sp>
        <p:nvSpPr>
          <p:cNvPr id="8" name="TextBox 7">
            <a:extLst>
              <a:ext uri="{FF2B5EF4-FFF2-40B4-BE49-F238E27FC236}">
                <a16:creationId xmlns:a16="http://schemas.microsoft.com/office/drawing/2014/main" xmlns="" id="{DEFB3BDB-BBC0-6564-6228-0A2A04613D24}"/>
              </a:ext>
            </a:extLst>
          </p:cNvPr>
          <p:cNvSpPr txBox="1"/>
          <p:nvPr/>
        </p:nvSpPr>
        <p:spPr>
          <a:xfrm>
            <a:off x="4142108" y="5519165"/>
            <a:ext cx="5353037" cy="707886"/>
          </a:xfrm>
          <a:prstGeom prst="rect">
            <a:avLst/>
          </a:prstGeom>
          <a:noFill/>
        </p:spPr>
        <p:txBody>
          <a:bodyPr wrap="square">
            <a:spAutoFit/>
          </a:bodyPr>
          <a:lstStyle/>
          <a:p>
            <a:r>
              <a:rPr lang="en-US" sz="2000" dirty="0"/>
              <a:t>Taylor, 2003</a:t>
            </a:r>
          </a:p>
          <a:p>
            <a:r>
              <a:rPr lang="en-US" sz="2000" dirty="0"/>
              <a:t>Blenkinsop &amp; Duckworth , 2007 EGRU # 65</a:t>
            </a:r>
            <a:endParaRPr lang="en-AU" sz="2000" dirty="0"/>
          </a:p>
        </p:txBody>
      </p:sp>
      <p:pic>
        <p:nvPicPr>
          <p:cNvPr id="2" name="Picture 1" descr="Background pattern&#10;&#10;Description automatically generated">
            <a:extLst>
              <a:ext uri="{FF2B5EF4-FFF2-40B4-BE49-F238E27FC236}">
                <a16:creationId xmlns:a16="http://schemas.microsoft.com/office/drawing/2014/main" xmlns="" id="{EDA9DAE8-92D2-131D-DCC5-40738198AA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3575" y="364355"/>
            <a:ext cx="3926419" cy="5554910"/>
          </a:xfrm>
          <a:prstGeom prst="rect">
            <a:avLst/>
          </a:prstGeom>
        </p:spPr>
      </p:pic>
      <p:pic>
        <p:nvPicPr>
          <p:cNvPr id="9" name="Picture 8" descr="A picture containing qr code&#10;&#10;Description automatically generated">
            <a:extLst>
              <a:ext uri="{FF2B5EF4-FFF2-40B4-BE49-F238E27FC236}">
                <a16:creationId xmlns:a16="http://schemas.microsoft.com/office/drawing/2014/main" xmlns="" id="{A18FEB3D-2147-0688-D289-732E7445E35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65700" y="410009"/>
            <a:ext cx="3618344" cy="5119060"/>
          </a:xfrm>
          <a:prstGeom prst="rect">
            <a:avLst/>
          </a:prstGeom>
        </p:spPr>
      </p:pic>
    </p:spTree>
    <p:extLst>
      <p:ext uri="{BB962C8B-B14F-4D97-AF65-F5344CB8AC3E}">
        <p14:creationId xmlns:p14="http://schemas.microsoft.com/office/powerpoint/2010/main" val="34733578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79512" y="386988"/>
            <a:ext cx="8568952" cy="792088"/>
          </a:xfrm>
        </p:spPr>
        <p:txBody>
          <a:bodyPr vert="horz" anchor="ctr">
            <a:normAutofit/>
            <a:scene3d>
              <a:camera prst="orthographicFront"/>
              <a:lightRig rig="soft" dir="t">
                <a:rot lat="0" lon="0" rev="16800000"/>
              </a:lightRig>
            </a:scene3d>
            <a:sp3d prstMaterial="softEdge">
              <a:bevelT w="38100" h="38100"/>
            </a:sp3d>
          </a:bodyPr>
          <a:lstStyle/>
          <a:p>
            <a:endParaRPr lang="en-AU" sz="3100" dirty="0">
              <a:latin typeface="Arial Black" panose="020B0A04020102020204" pitchFamily="34" charset="0"/>
              <a:cs typeface="Times New Roman" panose="02020603050405020304" pitchFamily="18" charset="0"/>
            </a:endParaRPr>
          </a:p>
        </p:txBody>
      </p:sp>
      <p:pic>
        <p:nvPicPr>
          <p:cNvPr id="3" name="Picture 2" descr="TerraSearch_Photoshop_LOGO">
            <a:extLst>
              <a:ext uri="{FF2B5EF4-FFF2-40B4-BE49-F238E27FC236}">
                <a16:creationId xmlns:a16="http://schemas.microsoft.com/office/drawing/2014/main" xmlns="" id="{FF79B7EE-B666-3E6B-DCAA-B0F3AA13E338}"/>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8244408" y="6309320"/>
            <a:ext cx="672518" cy="448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9">
            <a:extLst>
              <a:ext uri="{FF2B5EF4-FFF2-40B4-BE49-F238E27FC236}">
                <a16:creationId xmlns:a16="http://schemas.microsoft.com/office/drawing/2014/main" xmlns="" id="{A02E3543-2945-C07D-ECBB-A0D5DD9159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674" y="6001535"/>
            <a:ext cx="713731" cy="756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 descr="Logo&#10;&#10;Description automatically generated">
            <a:extLst>
              <a:ext uri="{FF2B5EF4-FFF2-40B4-BE49-F238E27FC236}">
                <a16:creationId xmlns:a16="http://schemas.microsoft.com/office/drawing/2014/main" xmlns="" id="{7FD58601-5B07-5548-1F27-4FDBF93AF4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0768" y="6254361"/>
            <a:ext cx="1045118" cy="55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xmlns="" id="{3D70E5B7-6D82-AEB1-AE1E-D5A3E275A979}"/>
              </a:ext>
            </a:extLst>
          </p:cNvPr>
          <p:cNvSpPr txBox="1"/>
          <p:nvPr/>
        </p:nvSpPr>
        <p:spPr>
          <a:xfrm>
            <a:off x="3662604" y="6361022"/>
            <a:ext cx="4824536" cy="369332"/>
          </a:xfrm>
          <a:prstGeom prst="rect">
            <a:avLst/>
          </a:prstGeom>
          <a:noFill/>
        </p:spPr>
        <p:txBody>
          <a:bodyPr wrap="square">
            <a:spAutoFit/>
          </a:bodyPr>
          <a:lstStyle/>
          <a:p>
            <a:r>
              <a:rPr lang="en-AU" sz="1800" b="1" cap="all" dirty="0">
                <a:ln w="6350">
                  <a:noFill/>
                </a:ln>
                <a:solidFill>
                  <a:srgbClr val="FFFF00"/>
                </a:solidFill>
                <a:effectLst>
                  <a:outerShdw blurRad="127000" dist="200000" dir="2700000" algn="tl" rotWithShape="0">
                    <a:srgbClr val="000000">
                      <a:alpha val="30000"/>
                    </a:srgbClr>
                  </a:outerShdw>
                </a:effectLst>
                <a:latin typeface="Arial Black" pitchFamily="34" charset="0"/>
                <a:ea typeface="+mj-ea"/>
                <a:cs typeface="+mj-cs"/>
              </a:rPr>
              <a:t>EGRU ENGAGEMENT DAY 3/11/2022</a:t>
            </a:r>
            <a:endParaRPr lang="en-AU" sz="1800" dirty="0"/>
          </a:p>
        </p:txBody>
      </p:sp>
      <p:pic>
        <p:nvPicPr>
          <p:cNvPr id="12" name="Picture 11" descr="A picture containing qr code&#10;&#10;Description automatically generated">
            <a:extLst>
              <a:ext uri="{FF2B5EF4-FFF2-40B4-BE49-F238E27FC236}">
                <a16:creationId xmlns:a16="http://schemas.microsoft.com/office/drawing/2014/main" xmlns="" id="{12ED73F1-817A-E753-51AF-56E25BEF3E1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66" t="83950" r="67943" b="9624"/>
          <a:stretch/>
        </p:blipFill>
        <p:spPr>
          <a:xfrm>
            <a:off x="1449519" y="6123926"/>
            <a:ext cx="1152128" cy="534669"/>
          </a:xfrm>
          <a:prstGeom prst="rect">
            <a:avLst/>
          </a:prstGeom>
        </p:spPr>
      </p:pic>
      <p:pic>
        <p:nvPicPr>
          <p:cNvPr id="13" name="Picture 12" descr="A picture containing engineering drawing&#10;&#10;Description automatically generated">
            <a:extLst>
              <a:ext uri="{FF2B5EF4-FFF2-40B4-BE49-F238E27FC236}">
                <a16:creationId xmlns:a16="http://schemas.microsoft.com/office/drawing/2014/main" xmlns="" id="{C647C2E0-12FA-23A4-3A40-55C877D50AF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369" t="10101" r="20291" b="69949"/>
          <a:stretch/>
        </p:blipFill>
        <p:spPr>
          <a:xfrm>
            <a:off x="160297" y="6001534"/>
            <a:ext cx="451263" cy="779454"/>
          </a:xfrm>
          <a:prstGeom prst="rect">
            <a:avLst/>
          </a:prstGeom>
        </p:spPr>
      </p:pic>
      <p:pic>
        <p:nvPicPr>
          <p:cNvPr id="10" name="Picture 9" descr="A picture containing graphical user interface&#10;&#10;Description automatically generated">
            <a:extLst>
              <a:ext uri="{FF2B5EF4-FFF2-40B4-BE49-F238E27FC236}">
                <a16:creationId xmlns:a16="http://schemas.microsoft.com/office/drawing/2014/main" xmlns="" id="{E3D828B0-B28B-3EE7-5858-7FF4C868FE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9512" y="213527"/>
            <a:ext cx="3960440" cy="5603248"/>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xmlns="" id="{2D290DC6-9E3B-E253-0838-BF135369D5D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14624" y="168941"/>
            <a:ext cx="4295954" cy="6077710"/>
          </a:xfrm>
          <a:prstGeom prst="rect">
            <a:avLst/>
          </a:prstGeom>
        </p:spPr>
      </p:pic>
    </p:spTree>
    <p:extLst>
      <p:ext uri="{BB962C8B-B14F-4D97-AF65-F5344CB8AC3E}">
        <p14:creationId xmlns:p14="http://schemas.microsoft.com/office/powerpoint/2010/main" val="12188499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79512" y="386988"/>
            <a:ext cx="8568952" cy="792088"/>
          </a:xfrm>
        </p:spPr>
        <p:txBody>
          <a:bodyPr vert="horz" anchor="ctr">
            <a:normAutofit/>
            <a:scene3d>
              <a:camera prst="orthographicFront"/>
              <a:lightRig rig="soft" dir="t">
                <a:rot lat="0" lon="0" rev="16800000"/>
              </a:lightRig>
            </a:scene3d>
            <a:sp3d prstMaterial="softEdge">
              <a:bevelT w="38100" h="38100"/>
            </a:sp3d>
          </a:bodyPr>
          <a:lstStyle/>
          <a:p>
            <a:endParaRPr lang="en-AU" sz="3100" dirty="0">
              <a:latin typeface="Arial Black" panose="020B0A04020102020204" pitchFamily="34" charset="0"/>
              <a:cs typeface="Times New Roman" panose="02020603050405020304" pitchFamily="18" charset="0"/>
            </a:endParaRPr>
          </a:p>
        </p:txBody>
      </p:sp>
      <p:pic>
        <p:nvPicPr>
          <p:cNvPr id="3" name="Picture 2" descr="TerraSearch_Photoshop_LOGO">
            <a:extLst>
              <a:ext uri="{FF2B5EF4-FFF2-40B4-BE49-F238E27FC236}">
                <a16:creationId xmlns:a16="http://schemas.microsoft.com/office/drawing/2014/main" xmlns="" id="{FF79B7EE-B666-3E6B-DCAA-B0F3AA13E338}"/>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8244408" y="6309320"/>
            <a:ext cx="672518" cy="448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9">
            <a:extLst>
              <a:ext uri="{FF2B5EF4-FFF2-40B4-BE49-F238E27FC236}">
                <a16:creationId xmlns:a16="http://schemas.microsoft.com/office/drawing/2014/main" xmlns="" id="{A02E3543-2945-C07D-ECBB-A0D5DD9159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674" y="6001535"/>
            <a:ext cx="713731" cy="756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 descr="Logo&#10;&#10;Description automatically generated">
            <a:extLst>
              <a:ext uri="{FF2B5EF4-FFF2-40B4-BE49-F238E27FC236}">
                <a16:creationId xmlns:a16="http://schemas.microsoft.com/office/drawing/2014/main" xmlns="" id="{7FD58601-5B07-5548-1F27-4FDBF93AF4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0768" y="6254361"/>
            <a:ext cx="1045118" cy="55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xmlns="" id="{3D70E5B7-6D82-AEB1-AE1E-D5A3E275A979}"/>
              </a:ext>
            </a:extLst>
          </p:cNvPr>
          <p:cNvSpPr txBox="1"/>
          <p:nvPr/>
        </p:nvSpPr>
        <p:spPr>
          <a:xfrm>
            <a:off x="3662604" y="6361022"/>
            <a:ext cx="4824536" cy="369332"/>
          </a:xfrm>
          <a:prstGeom prst="rect">
            <a:avLst/>
          </a:prstGeom>
          <a:noFill/>
        </p:spPr>
        <p:txBody>
          <a:bodyPr wrap="square">
            <a:spAutoFit/>
          </a:bodyPr>
          <a:lstStyle/>
          <a:p>
            <a:r>
              <a:rPr lang="en-AU" sz="1800" b="1" cap="all" dirty="0">
                <a:ln w="6350">
                  <a:noFill/>
                </a:ln>
                <a:solidFill>
                  <a:srgbClr val="FFFF00"/>
                </a:solidFill>
                <a:effectLst>
                  <a:outerShdw blurRad="127000" dist="200000" dir="2700000" algn="tl" rotWithShape="0">
                    <a:srgbClr val="000000">
                      <a:alpha val="30000"/>
                    </a:srgbClr>
                  </a:outerShdw>
                </a:effectLst>
                <a:latin typeface="Arial Black" pitchFamily="34" charset="0"/>
                <a:ea typeface="+mj-ea"/>
                <a:cs typeface="+mj-cs"/>
              </a:rPr>
              <a:t>EGRU ENGAGEMENT DAY 3/11/2022</a:t>
            </a:r>
            <a:endParaRPr lang="en-AU" sz="1800" dirty="0"/>
          </a:p>
        </p:txBody>
      </p:sp>
      <p:pic>
        <p:nvPicPr>
          <p:cNvPr id="12" name="Picture 11" descr="A picture containing qr code&#10;&#10;Description automatically generated">
            <a:extLst>
              <a:ext uri="{FF2B5EF4-FFF2-40B4-BE49-F238E27FC236}">
                <a16:creationId xmlns:a16="http://schemas.microsoft.com/office/drawing/2014/main" xmlns="" id="{12ED73F1-817A-E753-51AF-56E25BEF3E1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66" t="83950" r="67943" b="9624"/>
          <a:stretch/>
        </p:blipFill>
        <p:spPr>
          <a:xfrm>
            <a:off x="1449519" y="6123926"/>
            <a:ext cx="1152128" cy="534669"/>
          </a:xfrm>
          <a:prstGeom prst="rect">
            <a:avLst/>
          </a:prstGeom>
        </p:spPr>
      </p:pic>
      <p:pic>
        <p:nvPicPr>
          <p:cNvPr id="13" name="Picture 12" descr="A picture containing engineering drawing&#10;&#10;Description automatically generated">
            <a:extLst>
              <a:ext uri="{FF2B5EF4-FFF2-40B4-BE49-F238E27FC236}">
                <a16:creationId xmlns:a16="http://schemas.microsoft.com/office/drawing/2014/main" xmlns="" id="{C647C2E0-12FA-23A4-3A40-55C877D50AF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369" t="10101" r="20291" b="69949"/>
          <a:stretch/>
        </p:blipFill>
        <p:spPr>
          <a:xfrm>
            <a:off x="160297" y="6001534"/>
            <a:ext cx="451263" cy="779454"/>
          </a:xfrm>
          <a:prstGeom prst="rect">
            <a:avLst/>
          </a:prstGeom>
        </p:spPr>
      </p:pic>
      <p:pic>
        <p:nvPicPr>
          <p:cNvPr id="4" name="Picture 3" descr="Text&#10;&#10;Description automatically generated with medium confidence">
            <a:extLst>
              <a:ext uri="{FF2B5EF4-FFF2-40B4-BE49-F238E27FC236}">
                <a16:creationId xmlns:a16="http://schemas.microsoft.com/office/drawing/2014/main" xmlns="" id="{C525905B-2D3C-88E7-E74F-F93CE71986E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9512" y="112477"/>
            <a:ext cx="4032448" cy="5704915"/>
          </a:xfrm>
          <a:prstGeom prst="rect">
            <a:avLst/>
          </a:prstGeom>
        </p:spPr>
      </p:pic>
      <p:pic>
        <p:nvPicPr>
          <p:cNvPr id="8" name="Picture 7" descr="Diagram&#10;&#10;Description automatically generated">
            <a:extLst>
              <a:ext uri="{FF2B5EF4-FFF2-40B4-BE49-F238E27FC236}">
                <a16:creationId xmlns:a16="http://schemas.microsoft.com/office/drawing/2014/main" xmlns="" id="{D5552193-07D9-3C5A-46B9-3A96D738D55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44008" y="100335"/>
            <a:ext cx="4104456" cy="5806788"/>
          </a:xfrm>
          <a:prstGeom prst="rect">
            <a:avLst/>
          </a:prstGeom>
        </p:spPr>
      </p:pic>
      <p:sp>
        <p:nvSpPr>
          <p:cNvPr id="10" name="TextBox 9">
            <a:extLst>
              <a:ext uri="{FF2B5EF4-FFF2-40B4-BE49-F238E27FC236}">
                <a16:creationId xmlns:a16="http://schemas.microsoft.com/office/drawing/2014/main" xmlns="" id="{AEFF5C26-3EC0-15FF-AA3E-45D557F78424}"/>
              </a:ext>
            </a:extLst>
          </p:cNvPr>
          <p:cNvSpPr txBox="1"/>
          <p:nvPr/>
        </p:nvSpPr>
        <p:spPr>
          <a:xfrm>
            <a:off x="3640366" y="5949406"/>
            <a:ext cx="5448557" cy="369332"/>
          </a:xfrm>
          <a:prstGeom prst="rect">
            <a:avLst/>
          </a:prstGeom>
          <a:noFill/>
        </p:spPr>
        <p:txBody>
          <a:bodyPr wrap="square">
            <a:spAutoFit/>
          </a:bodyPr>
          <a:lstStyle/>
          <a:p>
            <a:r>
              <a:rPr lang="en-US" sz="1800" dirty="0"/>
              <a:t>Gregg Morrison, 1983-1991 JCU Gold Research Group </a:t>
            </a:r>
            <a:endParaRPr lang="en-AU" sz="1800" dirty="0"/>
          </a:p>
        </p:txBody>
      </p:sp>
    </p:spTree>
    <p:extLst>
      <p:ext uri="{BB962C8B-B14F-4D97-AF65-F5344CB8AC3E}">
        <p14:creationId xmlns:p14="http://schemas.microsoft.com/office/powerpoint/2010/main" val="26432653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79512" y="386988"/>
            <a:ext cx="8568952" cy="792088"/>
          </a:xfrm>
        </p:spPr>
        <p:txBody>
          <a:bodyPr vert="horz" anchor="ctr">
            <a:normAutofit/>
            <a:scene3d>
              <a:camera prst="orthographicFront"/>
              <a:lightRig rig="soft" dir="t">
                <a:rot lat="0" lon="0" rev="16800000"/>
              </a:lightRig>
            </a:scene3d>
            <a:sp3d prstMaterial="softEdge">
              <a:bevelT w="38100" h="38100"/>
            </a:sp3d>
          </a:bodyPr>
          <a:lstStyle/>
          <a:p>
            <a:endParaRPr lang="en-AU" sz="3100" dirty="0">
              <a:latin typeface="Arial Black" panose="020B0A04020102020204" pitchFamily="34" charset="0"/>
              <a:cs typeface="Times New Roman" panose="02020603050405020304" pitchFamily="18" charset="0"/>
            </a:endParaRPr>
          </a:p>
        </p:txBody>
      </p:sp>
      <p:pic>
        <p:nvPicPr>
          <p:cNvPr id="3" name="Picture 2" descr="TerraSearch_Photoshop_LOGO">
            <a:extLst>
              <a:ext uri="{FF2B5EF4-FFF2-40B4-BE49-F238E27FC236}">
                <a16:creationId xmlns:a16="http://schemas.microsoft.com/office/drawing/2014/main" xmlns="" id="{FF79B7EE-B666-3E6B-DCAA-B0F3AA13E338}"/>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8244408" y="6309320"/>
            <a:ext cx="672518" cy="448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9">
            <a:extLst>
              <a:ext uri="{FF2B5EF4-FFF2-40B4-BE49-F238E27FC236}">
                <a16:creationId xmlns:a16="http://schemas.microsoft.com/office/drawing/2014/main" xmlns="" id="{A02E3543-2945-C07D-ECBB-A0D5DD9159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674" y="6001535"/>
            <a:ext cx="713731" cy="756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 descr="Logo&#10;&#10;Description automatically generated">
            <a:extLst>
              <a:ext uri="{FF2B5EF4-FFF2-40B4-BE49-F238E27FC236}">
                <a16:creationId xmlns:a16="http://schemas.microsoft.com/office/drawing/2014/main" xmlns="" id="{7FD58601-5B07-5548-1F27-4FDBF93AF4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0768" y="6254361"/>
            <a:ext cx="1045118" cy="55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xmlns="" id="{3D70E5B7-6D82-AEB1-AE1E-D5A3E275A979}"/>
              </a:ext>
            </a:extLst>
          </p:cNvPr>
          <p:cNvSpPr txBox="1"/>
          <p:nvPr/>
        </p:nvSpPr>
        <p:spPr>
          <a:xfrm>
            <a:off x="3662604" y="6361022"/>
            <a:ext cx="4824536" cy="369332"/>
          </a:xfrm>
          <a:prstGeom prst="rect">
            <a:avLst/>
          </a:prstGeom>
          <a:noFill/>
        </p:spPr>
        <p:txBody>
          <a:bodyPr wrap="square">
            <a:spAutoFit/>
          </a:bodyPr>
          <a:lstStyle/>
          <a:p>
            <a:r>
              <a:rPr lang="en-AU" sz="1800" b="1" cap="all" dirty="0">
                <a:ln w="6350">
                  <a:noFill/>
                </a:ln>
                <a:solidFill>
                  <a:srgbClr val="FFFF00"/>
                </a:solidFill>
                <a:effectLst>
                  <a:outerShdw blurRad="127000" dist="200000" dir="2700000" algn="tl" rotWithShape="0">
                    <a:srgbClr val="000000">
                      <a:alpha val="30000"/>
                    </a:srgbClr>
                  </a:outerShdw>
                </a:effectLst>
                <a:latin typeface="Arial Black" pitchFamily="34" charset="0"/>
                <a:ea typeface="+mj-ea"/>
                <a:cs typeface="+mj-cs"/>
              </a:rPr>
              <a:t>EGRU ENGAGEMENT DAY 3/11/2022</a:t>
            </a:r>
            <a:endParaRPr lang="en-AU" sz="1800" dirty="0"/>
          </a:p>
        </p:txBody>
      </p:sp>
      <p:pic>
        <p:nvPicPr>
          <p:cNvPr id="12" name="Picture 11" descr="A picture containing qr code&#10;&#10;Description automatically generated">
            <a:extLst>
              <a:ext uri="{FF2B5EF4-FFF2-40B4-BE49-F238E27FC236}">
                <a16:creationId xmlns:a16="http://schemas.microsoft.com/office/drawing/2014/main" xmlns="" id="{12ED73F1-817A-E753-51AF-56E25BEF3E1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66" t="83950" r="67943" b="9624"/>
          <a:stretch/>
        </p:blipFill>
        <p:spPr>
          <a:xfrm>
            <a:off x="1449519" y="6123926"/>
            <a:ext cx="1152128" cy="534669"/>
          </a:xfrm>
          <a:prstGeom prst="rect">
            <a:avLst/>
          </a:prstGeom>
        </p:spPr>
      </p:pic>
      <p:pic>
        <p:nvPicPr>
          <p:cNvPr id="13" name="Picture 12" descr="A picture containing engineering drawing&#10;&#10;Description automatically generated">
            <a:extLst>
              <a:ext uri="{FF2B5EF4-FFF2-40B4-BE49-F238E27FC236}">
                <a16:creationId xmlns:a16="http://schemas.microsoft.com/office/drawing/2014/main" xmlns="" id="{C647C2E0-12FA-23A4-3A40-55C877D50AF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369" t="10101" r="20291" b="69949"/>
          <a:stretch/>
        </p:blipFill>
        <p:spPr>
          <a:xfrm>
            <a:off x="160297" y="6001534"/>
            <a:ext cx="451263" cy="779454"/>
          </a:xfrm>
          <a:prstGeom prst="rect">
            <a:avLst/>
          </a:prstGeom>
        </p:spPr>
      </p:pic>
      <p:pic>
        <p:nvPicPr>
          <p:cNvPr id="4" name="Picture 3" descr="Graphical user interface&#10;&#10;Description automatically generated with low confidence">
            <a:extLst>
              <a:ext uri="{FF2B5EF4-FFF2-40B4-BE49-F238E27FC236}">
                <a16:creationId xmlns:a16="http://schemas.microsoft.com/office/drawing/2014/main" xmlns="" id="{B2026F15-D5A6-C5F5-772E-75D68AF37D3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914" t="9505" r="702" b="9586"/>
          <a:stretch/>
        </p:blipFill>
        <p:spPr>
          <a:xfrm>
            <a:off x="189776" y="226782"/>
            <a:ext cx="8568952" cy="5305294"/>
          </a:xfrm>
          <a:prstGeom prst="rect">
            <a:avLst/>
          </a:prstGeom>
        </p:spPr>
      </p:pic>
      <p:sp>
        <p:nvSpPr>
          <p:cNvPr id="8" name="TextBox 7">
            <a:extLst>
              <a:ext uri="{FF2B5EF4-FFF2-40B4-BE49-F238E27FC236}">
                <a16:creationId xmlns:a16="http://schemas.microsoft.com/office/drawing/2014/main" xmlns="" id="{6F0FC9E8-251A-5A04-D593-7B3F7098883F}"/>
              </a:ext>
            </a:extLst>
          </p:cNvPr>
          <p:cNvSpPr txBox="1"/>
          <p:nvPr/>
        </p:nvSpPr>
        <p:spPr>
          <a:xfrm>
            <a:off x="1030539" y="5552576"/>
            <a:ext cx="7416824" cy="461665"/>
          </a:xfrm>
          <a:prstGeom prst="rect">
            <a:avLst/>
          </a:prstGeom>
          <a:noFill/>
        </p:spPr>
        <p:txBody>
          <a:bodyPr wrap="square">
            <a:spAutoFit/>
          </a:bodyPr>
          <a:lstStyle/>
          <a:p>
            <a:r>
              <a:rPr lang="en-US" sz="2400" dirty="0"/>
              <a:t>Gregg Morrison, 1990 Epithermal Textures </a:t>
            </a:r>
            <a:endParaRPr lang="en-AU" sz="2400" dirty="0"/>
          </a:p>
        </p:txBody>
      </p:sp>
    </p:spTree>
    <p:extLst>
      <p:ext uri="{BB962C8B-B14F-4D97-AF65-F5344CB8AC3E}">
        <p14:creationId xmlns:p14="http://schemas.microsoft.com/office/powerpoint/2010/main" val="18396366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341530" y="172939"/>
            <a:ext cx="8460940" cy="534669"/>
          </a:xfrm>
        </p:spPr>
        <p:txBody>
          <a:bodyPr vert="horz" anchor="ctr">
            <a:normAutofit fontScale="90000"/>
            <a:scene3d>
              <a:camera prst="orthographicFront"/>
              <a:lightRig rig="soft" dir="t">
                <a:rot lat="0" lon="0" rev="16800000"/>
              </a:lightRig>
            </a:scene3d>
            <a:sp3d prstMaterial="softEdge">
              <a:bevelT w="38100" h="38100"/>
            </a:sp3d>
          </a:bodyPr>
          <a:lstStyle/>
          <a:p>
            <a:r>
              <a:rPr lang="en-US" sz="3100" dirty="0">
                <a:latin typeface="Arial Black" panose="020B0A04020102020204" pitchFamily="34" charset="0"/>
                <a:cs typeface="Times New Roman" panose="02020603050405020304" pitchFamily="18" charset="0"/>
              </a:rPr>
              <a:t>James Cook : Not a Conventional Choice </a:t>
            </a:r>
            <a:br>
              <a:rPr lang="en-US" sz="3100" dirty="0">
                <a:latin typeface="Arial Black" panose="020B0A04020102020204" pitchFamily="34" charset="0"/>
                <a:cs typeface="Times New Roman" panose="02020603050405020304" pitchFamily="18" charset="0"/>
              </a:rPr>
            </a:br>
            <a:r>
              <a:rPr lang="en-US" sz="3100" dirty="0">
                <a:latin typeface="Arial Black" panose="020B0A04020102020204" pitchFamily="34" charset="0"/>
                <a:cs typeface="Times New Roman" panose="02020603050405020304" pitchFamily="18" charset="0"/>
              </a:rPr>
              <a:t>Son of a farmer, captain of coal ships </a:t>
            </a:r>
            <a:endParaRPr lang="en-AU" sz="3100" dirty="0">
              <a:latin typeface="Arial Black" panose="020B0A04020102020204" pitchFamily="34" charset="0"/>
              <a:cs typeface="Times New Roman" panose="02020603050405020304" pitchFamily="18" charset="0"/>
            </a:endParaRPr>
          </a:p>
        </p:txBody>
      </p:sp>
      <p:pic>
        <p:nvPicPr>
          <p:cNvPr id="3" name="Picture 2" descr="TerraSearch_Photoshop_LOGO">
            <a:extLst>
              <a:ext uri="{FF2B5EF4-FFF2-40B4-BE49-F238E27FC236}">
                <a16:creationId xmlns:a16="http://schemas.microsoft.com/office/drawing/2014/main" xmlns="" id="{FF79B7EE-B666-3E6B-DCAA-B0F3AA13E338}"/>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8244408" y="6309320"/>
            <a:ext cx="672518" cy="448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9">
            <a:extLst>
              <a:ext uri="{FF2B5EF4-FFF2-40B4-BE49-F238E27FC236}">
                <a16:creationId xmlns:a16="http://schemas.microsoft.com/office/drawing/2014/main" xmlns="" id="{A02E3543-2945-C07D-ECBB-A0D5DD9159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674" y="6001535"/>
            <a:ext cx="713731" cy="756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 descr="Logo&#10;&#10;Description automatically generated">
            <a:extLst>
              <a:ext uri="{FF2B5EF4-FFF2-40B4-BE49-F238E27FC236}">
                <a16:creationId xmlns:a16="http://schemas.microsoft.com/office/drawing/2014/main" xmlns="" id="{7FD58601-5B07-5548-1F27-4FDBF93AF4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0768" y="6254361"/>
            <a:ext cx="1045118" cy="55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xmlns="" id="{3D70E5B7-6D82-AEB1-AE1E-D5A3E275A979}"/>
              </a:ext>
            </a:extLst>
          </p:cNvPr>
          <p:cNvSpPr txBox="1"/>
          <p:nvPr/>
        </p:nvSpPr>
        <p:spPr>
          <a:xfrm>
            <a:off x="3662604" y="6361022"/>
            <a:ext cx="4824536" cy="369332"/>
          </a:xfrm>
          <a:prstGeom prst="rect">
            <a:avLst/>
          </a:prstGeom>
          <a:noFill/>
        </p:spPr>
        <p:txBody>
          <a:bodyPr wrap="square">
            <a:spAutoFit/>
          </a:bodyPr>
          <a:lstStyle/>
          <a:p>
            <a:r>
              <a:rPr lang="en-AU" sz="1800" b="1" cap="all" dirty="0">
                <a:ln w="6350">
                  <a:noFill/>
                </a:ln>
                <a:solidFill>
                  <a:srgbClr val="FFFF00"/>
                </a:solidFill>
                <a:effectLst>
                  <a:outerShdw blurRad="127000" dist="200000" dir="2700000" algn="tl" rotWithShape="0">
                    <a:srgbClr val="000000">
                      <a:alpha val="30000"/>
                    </a:srgbClr>
                  </a:outerShdw>
                </a:effectLst>
                <a:latin typeface="Arial Black" pitchFamily="34" charset="0"/>
                <a:ea typeface="+mj-ea"/>
                <a:cs typeface="+mj-cs"/>
              </a:rPr>
              <a:t>EGRU ENGAGEMENT DAY 3/11/2022</a:t>
            </a:r>
            <a:endParaRPr lang="en-AU" sz="1800" dirty="0"/>
          </a:p>
        </p:txBody>
      </p:sp>
      <p:pic>
        <p:nvPicPr>
          <p:cNvPr id="12" name="Picture 11" descr="A picture containing qr code&#10;&#10;Description automatically generated">
            <a:extLst>
              <a:ext uri="{FF2B5EF4-FFF2-40B4-BE49-F238E27FC236}">
                <a16:creationId xmlns:a16="http://schemas.microsoft.com/office/drawing/2014/main" xmlns="" id="{12ED73F1-817A-E753-51AF-56E25BEF3E1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66" t="83950" r="67943" b="9624"/>
          <a:stretch/>
        </p:blipFill>
        <p:spPr>
          <a:xfrm>
            <a:off x="1449519" y="6123926"/>
            <a:ext cx="1152128" cy="534669"/>
          </a:xfrm>
          <a:prstGeom prst="rect">
            <a:avLst/>
          </a:prstGeom>
        </p:spPr>
      </p:pic>
      <p:pic>
        <p:nvPicPr>
          <p:cNvPr id="13" name="Picture 12" descr="A picture containing engineering drawing&#10;&#10;Description automatically generated">
            <a:extLst>
              <a:ext uri="{FF2B5EF4-FFF2-40B4-BE49-F238E27FC236}">
                <a16:creationId xmlns:a16="http://schemas.microsoft.com/office/drawing/2014/main" xmlns="" id="{C647C2E0-12FA-23A4-3A40-55C877D50AF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369" t="10101" r="20291" b="69949"/>
          <a:stretch/>
        </p:blipFill>
        <p:spPr>
          <a:xfrm>
            <a:off x="160297" y="6001534"/>
            <a:ext cx="451263" cy="779454"/>
          </a:xfrm>
          <a:prstGeom prst="rect">
            <a:avLst/>
          </a:prstGeom>
        </p:spPr>
      </p:pic>
      <p:pic>
        <p:nvPicPr>
          <p:cNvPr id="2" name="Picture 1" descr="A close-up of a dollar bill&#10;&#10;Description automatically generated with medium confidence">
            <a:extLst>
              <a:ext uri="{FF2B5EF4-FFF2-40B4-BE49-F238E27FC236}">
                <a16:creationId xmlns:a16="http://schemas.microsoft.com/office/drawing/2014/main" xmlns="" id="{844774A6-E90A-F4AF-B821-EBADD37ADB0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9519" y="908720"/>
            <a:ext cx="6045533" cy="4534150"/>
          </a:xfrm>
          <a:prstGeom prst="rect">
            <a:avLst/>
          </a:prstGeom>
        </p:spPr>
      </p:pic>
      <p:sp>
        <p:nvSpPr>
          <p:cNvPr id="6" name="TextBox 5">
            <a:extLst>
              <a:ext uri="{FF2B5EF4-FFF2-40B4-BE49-F238E27FC236}">
                <a16:creationId xmlns:a16="http://schemas.microsoft.com/office/drawing/2014/main" xmlns="" id="{DB50688A-1507-2E35-53DC-09F4C1A876F5}"/>
              </a:ext>
            </a:extLst>
          </p:cNvPr>
          <p:cNvSpPr txBox="1"/>
          <p:nvPr/>
        </p:nvSpPr>
        <p:spPr>
          <a:xfrm>
            <a:off x="1820833" y="5429455"/>
            <a:ext cx="6981637" cy="707886"/>
          </a:xfrm>
          <a:prstGeom prst="rect">
            <a:avLst/>
          </a:prstGeom>
          <a:noFill/>
        </p:spPr>
        <p:txBody>
          <a:bodyPr wrap="square">
            <a:spAutoFit/>
          </a:bodyPr>
          <a:lstStyle/>
          <a:p>
            <a:r>
              <a:rPr lang="en-US" sz="2000" dirty="0">
                <a:solidFill>
                  <a:srgbClr val="FFFF00"/>
                </a:solidFill>
                <a:latin typeface="Arial Black" panose="020B0A04020102020204" pitchFamily="34" charset="0"/>
                <a:cs typeface="Times New Roman" panose="02020603050405020304" pitchFamily="18" charset="0"/>
              </a:rPr>
              <a:t>Master Navigator, Explorer ,Documenter,</a:t>
            </a:r>
            <a:br>
              <a:rPr lang="en-US" sz="2000" dirty="0">
                <a:solidFill>
                  <a:srgbClr val="FFFF00"/>
                </a:solidFill>
                <a:latin typeface="Arial Black" panose="020B0A04020102020204" pitchFamily="34" charset="0"/>
                <a:cs typeface="Times New Roman" panose="02020603050405020304" pitchFamily="18" charset="0"/>
              </a:rPr>
            </a:br>
            <a:r>
              <a:rPr lang="en-US" sz="2000" dirty="0">
                <a:solidFill>
                  <a:srgbClr val="FFFF00"/>
                </a:solidFill>
                <a:latin typeface="Arial Black" panose="020B0A04020102020204" pitchFamily="34" charset="0"/>
                <a:cs typeface="Times New Roman" panose="02020603050405020304" pitchFamily="18" charset="0"/>
              </a:rPr>
              <a:t>Map Maker , Selfless Protector of his crew.</a:t>
            </a:r>
            <a:endParaRPr lang="en-AU" sz="2000" dirty="0">
              <a:solidFill>
                <a:srgbClr val="FFFF00"/>
              </a:solidFill>
            </a:endParaRPr>
          </a:p>
        </p:txBody>
      </p:sp>
    </p:spTree>
    <p:extLst>
      <p:ext uri="{BB962C8B-B14F-4D97-AF65-F5344CB8AC3E}">
        <p14:creationId xmlns:p14="http://schemas.microsoft.com/office/powerpoint/2010/main" val="16984863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79512" y="386988"/>
            <a:ext cx="8568952" cy="792088"/>
          </a:xfrm>
        </p:spPr>
        <p:txBody>
          <a:bodyPr vert="horz" anchor="ctr">
            <a:normAutofit/>
            <a:scene3d>
              <a:camera prst="orthographicFront"/>
              <a:lightRig rig="soft" dir="t">
                <a:rot lat="0" lon="0" rev="16800000"/>
              </a:lightRig>
            </a:scene3d>
            <a:sp3d prstMaterial="softEdge">
              <a:bevelT w="38100" h="38100"/>
            </a:sp3d>
          </a:bodyPr>
          <a:lstStyle/>
          <a:p>
            <a:endParaRPr lang="en-AU" sz="3100" dirty="0">
              <a:latin typeface="Arial Black" panose="020B0A04020102020204" pitchFamily="34" charset="0"/>
              <a:cs typeface="Times New Roman" panose="02020603050405020304" pitchFamily="18" charset="0"/>
            </a:endParaRPr>
          </a:p>
        </p:txBody>
      </p:sp>
      <p:pic>
        <p:nvPicPr>
          <p:cNvPr id="3" name="Picture 2" descr="TerraSearch_Photoshop_LOGO">
            <a:extLst>
              <a:ext uri="{FF2B5EF4-FFF2-40B4-BE49-F238E27FC236}">
                <a16:creationId xmlns:a16="http://schemas.microsoft.com/office/drawing/2014/main" xmlns="" id="{FF79B7EE-B666-3E6B-DCAA-B0F3AA13E338}"/>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8244408" y="6309320"/>
            <a:ext cx="672518" cy="448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9">
            <a:extLst>
              <a:ext uri="{FF2B5EF4-FFF2-40B4-BE49-F238E27FC236}">
                <a16:creationId xmlns:a16="http://schemas.microsoft.com/office/drawing/2014/main" xmlns="" id="{A02E3543-2945-C07D-ECBB-A0D5DD9159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674" y="6001535"/>
            <a:ext cx="713731" cy="756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 descr="Logo&#10;&#10;Description automatically generated">
            <a:extLst>
              <a:ext uri="{FF2B5EF4-FFF2-40B4-BE49-F238E27FC236}">
                <a16:creationId xmlns:a16="http://schemas.microsoft.com/office/drawing/2014/main" xmlns="" id="{7FD58601-5B07-5548-1F27-4FDBF93AF4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0768" y="6254361"/>
            <a:ext cx="1045118" cy="55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xmlns="" id="{3D70E5B7-6D82-AEB1-AE1E-D5A3E275A979}"/>
              </a:ext>
            </a:extLst>
          </p:cNvPr>
          <p:cNvSpPr txBox="1"/>
          <p:nvPr/>
        </p:nvSpPr>
        <p:spPr>
          <a:xfrm>
            <a:off x="3662604" y="6361022"/>
            <a:ext cx="4824536" cy="369332"/>
          </a:xfrm>
          <a:prstGeom prst="rect">
            <a:avLst/>
          </a:prstGeom>
          <a:noFill/>
        </p:spPr>
        <p:txBody>
          <a:bodyPr wrap="square">
            <a:spAutoFit/>
          </a:bodyPr>
          <a:lstStyle/>
          <a:p>
            <a:r>
              <a:rPr lang="en-AU" sz="1800" b="1" cap="all" dirty="0">
                <a:ln w="6350">
                  <a:noFill/>
                </a:ln>
                <a:solidFill>
                  <a:srgbClr val="FFFF00"/>
                </a:solidFill>
                <a:effectLst>
                  <a:outerShdw blurRad="127000" dist="200000" dir="2700000" algn="tl" rotWithShape="0">
                    <a:srgbClr val="000000">
                      <a:alpha val="30000"/>
                    </a:srgbClr>
                  </a:outerShdw>
                </a:effectLst>
                <a:latin typeface="Arial Black" pitchFamily="34" charset="0"/>
                <a:ea typeface="+mj-ea"/>
                <a:cs typeface="+mj-cs"/>
              </a:rPr>
              <a:t>EGRU ENGAGEMENT DAY 3/11/2022</a:t>
            </a:r>
            <a:endParaRPr lang="en-AU" sz="1800" dirty="0"/>
          </a:p>
        </p:txBody>
      </p:sp>
      <p:pic>
        <p:nvPicPr>
          <p:cNvPr id="12" name="Picture 11" descr="A picture containing qr code&#10;&#10;Description automatically generated">
            <a:extLst>
              <a:ext uri="{FF2B5EF4-FFF2-40B4-BE49-F238E27FC236}">
                <a16:creationId xmlns:a16="http://schemas.microsoft.com/office/drawing/2014/main" xmlns="" id="{12ED73F1-817A-E753-51AF-56E25BEF3E1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66" t="83950" r="67943" b="9624"/>
          <a:stretch/>
        </p:blipFill>
        <p:spPr>
          <a:xfrm>
            <a:off x="1449519" y="6123926"/>
            <a:ext cx="1152128" cy="534669"/>
          </a:xfrm>
          <a:prstGeom prst="rect">
            <a:avLst/>
          </a:prstGeom>
        </p:spPr>
      </p:pic>
      <p:pic>
        <p:nvPicPr>
          <p:cNvPr id="13" name="Picture 12" descr="A picture containing engineering drawing&#10;&#10;Description automatically generated">
            <a:extLst>
              <a:ext uri="{FF2B5EF4-FFF2-40B4-BE49-F238E27FC236}">
                <a16:creationId xmlns:a16="http://schemas.microsoft.com/office/drawing/2014/main" xmlns="" id="{C647C2E0-12FA-23A4-3A40-55C877D50AF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369" t="10101" r="20291" b="69949"/>
          <a:stretch/>
        </p:blipFill>
        <p:spPr>
          <a:xfrm>
            <a:off x="160297" y="6001534"/>
            <a:ext cx="451263" cy="779454"/>
          </a:xfrm>
          <a:prstGeom prst="rect">
            <a:avLst/>
          </a:prstGeom>
        </p:spPr>
      </p:pic>
      <p:pic>
        <p:nvPicPr>
          <p:cNvPr id="4" name="Picture 3" descr="A picture containing text, plaque&#10;&#10;Description automatically generated">
            <a:extLst>
              <a:ext uri="{FF2B5EF4-FFF2-40B4-BE49-F238E27FC236}">
                <a16:creationId xmlns:a16="http://schemas.microsoft.com/office/drawing/2014/main" xmlns="" id="{500C3161-2D74-9427-9CD6-7C61A440D70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085" y="100335"/>
            <a:ext cx="4430244" cy="5733256"/>
          </a:xfrm>
          <a:prstGeom prst="rect">
            <a:avLst/>
          </a:prstGeom>
        </p:spPr>
      </p:pic>
      <p:pic>
        <p:nvPicPr>
          <p:cNvPr id="8" name="Picture 7" descr="A picture containing text, sign&#10;&#10;Description automatically generated">
            <a:extLst>
              <a:ext uri="{FF2B5EF4-FFF2-40B4-BE49-F238E27FC236}">
                <a16:creationId xmlns:a16="http://schemas.microsoft.com/office/drawing/2014/main" xmlns="" id="{713498CC-6F1A-8E28-488E-F2381BC55D8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41593" y="127646"/>
            <a:ext cx="4242110" cy="6001534"/>
          </a:xfrm>
          <a:prstGeom prst="rect">
            <a:avLst/>
          </a:prstGeom>
        </p:spPr>
      </p:pic>
    </p:spTree>
    <p:extLst>
      <p:ext uri="{BB962C8B-B14F-4D97-AF65-F5344CB8AC3E}">
        <p14:creationId xmlns:p14="http://schemas.microsoft.com/office/powerpoint/2010/main" val="17528413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79512" y="386988"/>
            <a:ext cx="8568952" cy="792088"/>
          </a:xfrm>
        </p:spPr>
        <p:txBody>
          <a:bodyPr vert="horz" anchor="ctr">
            <a:normAutofit/>
            <a:scene3d>
              <a:camera prst="orthographicFront"/>
              <a:lightRig rig="soft" dir="t">
                <a:rot lat="0" lon="0" rev="16800000"/>
              </a:lightRig>
            </a:scene3d>
            <a:sp3d prstMaterial="softEdge">
              <a:bevelT w="38100" h="38100"/>
            </a:sp3d>
          </a:bodyPr>
          <a:lstStyle/>
          <a:p>
            <a:endParaRPr lang="en-AU" sz="3100" dirty="0">
              <a:latin typeface="Arial Black" panose="020B0A04020102020204" pitchFamily="34" charset="0"/>
              <a:cs typeface="Times New Roman" panose="02020603050405020304" pitchFamily="18" charset="0"/>
            </a:endParaRPr>
          </a:p>
        </p:txBody>
      </p:sp>
      <p:pic>
        <p:nvPicPr>
          <p:cNvPr id="3" name="Picture 2" descr="TerraSearch_Photoshop_LOGO">
            <a:extLst>
              <a:ext uri="{FF2B5EF4-FFF2-40B4-BE49-F238E27FC236}">
                <a16:creationId xmlns:a16="http://schemas.microsoft.com/office/drawing/2014/main" xmlns="" id="{FF79B7EE-B666-3E6B-DCAA-B0F3AA13E338}"/>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8244408" y="6309320"/>
            <a:ext cx="672518" cy="448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9">
            <a:extLst>
              <a:ext uri="{FF2B5EF4-FFF2-40B4-BE49-F238E27FC236}">
                <a16:creationId xmlns:a16="http://schemas.microsoft.com/office/drawing/2014/main" xmlns="" id="{A02E3543-2945-C07D-ECBB-A0D5DD9159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674" y="6001535"/>
            <a:ext cx="713731" cy="756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 descr="Logo&#10;&#10;Description automatically generated">
            <a:extLst>
              <a:ext uri="{FF2B5EF4-FFF2-40B4-BE49-F238E27FC236}">
                <a16:creationId xmlns:a16="http://schemas.microsoft.com/office/drawing/2014/main" xmlns="" id="{7FD58601-5B07-5548-1F27-4FDBF93AF4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0768" y="6254361"/>
            <a:ext cx="1045118" cy="55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xmlns="" id="{3D70E5B7-6D82-AEB1-AE1E-D5A3E275A979}"/>
              </a:ext>
            </a:extLst>
          </p:cNvPr>
          <p:cNvSpPr txBox="1"/>
          <p:nvPr/>
        </p:nvSpPr>
        <p:spPr>
          <a:xfrm>
            <a:off x="3662604" y="6361022"/>
            <a:ext cx="4824536" cy="369332"/>
          </a:xfrm>
          <a:prstGeom prst="rect">
            <a:avLst/>
          </a:prstGeom>
          <a:noFill/>
        </p:spPr>
        <p:txBody>
          <a:bodyPr wrap="square">
            <a:spAutoFit/>
          </a:bodyPr>
          <a:lstStyle/>
          <a:p>
            <a:r>
              <a:rPr lang="en-AU" sz="1800" b="1" cap="all" dirty="0">
                <a:ln w="6350">
                  <a:noFill/>
                </a:ln>
                <a:solidFill>
                  <a:srgbClr val="FFFF00"/>
                </a:solidFill>
                <a:effectLst>
                  <a:outerShdw blurRad="127000" dist="200000" dir="2700000" algn="tl" rotWithShape="0">
                    <a:srgbClr val="000000">
                      <a:alpha val="30000"/>
                    </a:srgbClr>
                  </a:outerShdw>
                </a:effectLst>
                <a:latin typeface="Arial Black" pitchFamily="34" charset="0"/>
                <a:ea typeface="+mj-ea"/>
                <a:cs typeface="+mj-cs"/>
              </a:rPr>
              <a:t>EGRU ENGAGEMENT DAY 3/11/2022</a:t>
            </a:r>
            <a:endParaRPr lang="en-AU" sz="1800" dirty="0"/>
          </a:p>
        </p:txBody>
      </p:sp>
      <p:pic>
        <p:nvPicPr>
          <p:cNvPr id="12" name="Picture 11" descr="A picture containing qr code&#10;&#10;Description automatically generated">
            <a:extLst>
              <a:ext uri="{FF2B5EF4-FFF2-40B4-BE49-F238E27FC236}">
                <a16:creationId xmlns:a16="http://schemas.microsoft.com/office/drawing/2014/main" xmlns="" id="{12ED73F1-817A-E753-51AF-56E25BEF3E1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66" t="83950" r="67943" b="9624"/>
          <a:stretch/>
        </p:blipFill>
        <p:spPr>
          <a:xfrm>
            <a:off x="1449519" y="6123926"/>
            <a:ext cx="1152128" cy="534669"/>
          </a:xfrm>
          <a:prstGeom prst="rect">
            <a:avLst/>
          </a:prstGeom>
        </p:spPr>
      </p:pic>
      <p:pic>
        <p:nvPicPr>
          <p:cNvPr id="13" name="Picture 12" descr="A picture containing engineering drawing&#10;&#10;Description automatically generated">
            <a:extLst>
              <a:ext uri="{FF2B5EF4-FFF2-40B4-BE49-F238E27FC236}">
                <a16:creationId xmlns:a16="http://schemas.microsoft.com/office/drawing/2014/main" xmlns="" id="{C647C2E0-12FA-23A4-3A40-55C877D50AF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369" t="10101" r="20291" b="69949"/>
          <a:stretch/>
        </p:blipFill>
        <p:spPr>
          <a:xfrm>
            <a:off x="160297" y="6001534"/>
            <a:ext cx="451263" cy="779454"/>
          </a:xfrm>
          <a:prstGeom prst="rect">
            <a:avLst/>
          </a:prstGeom>
        </p:spPr>
      </p:pic>
      <p:pic>
        <p:nvPicPr>
          <p:cNvPr id="4" name="Picture 3" descr="Graphical user interface&#10;&#10;Description automatically generated">
            <a:extLst>
              <a:ext uri="{FF2B5EF4-FFF2-40B4-BE49-F238E27FC236}">
                <a16:creationId xmlns:a16="http://schemas.microsoft.com/office/drawing/2014/main" xmlns="" id="{04A1D195-80C5-A567-64EF-DD434E6C4A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0297" y="94931"/>
            <a:ext cx="3985380" cy="5638326"/>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xmlns="" id="{E65FD7FC-C72C-CA16-AFC9-7EF9D030782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24983" y="127646"/>
            <a:ext cx="3985380" cy="5638326"/>
          </a:xfrm>
          <a:prstGeom prst="rect">
            <a:avLst/>
          </a:prstGeom>
        </p:spPr>
      </p:pic>
      <p:sp>
        <p:nvSpPr>
          <p:cNvPr id="10" name="TextBox 9">
            <a:extLst>
              <a:ext uri="{FF2B5EF4-FFF2-40B4-BE49-F238E27FC236}">
                <a16:creationId xmlns:a16="http://schemas.microsoft.com/office/drawing/2014/main" xmlns="" id="{C729330F-4C25-13F8-BE8A-1B2C2AD82A45}"/>
              </a:ext>
            </a:extLst>
          </p:cNvPr>
          <p:cNvSpPr txBox="1"/>
          <p:nvPr/>
        </p:nvSpPr>
        <p:spPr>
          <a:xfrm>
            <a:off x="2195736" y="5721077"/>
            <a:ext cx="6787968" cy="400110"/>
          </a:xfrm>
          <a:prstGeom prst="rect">
            <a:avLst/>
          </a:prstGeom>
          <a:noFill/>
        </p:spPr>
        <p:txBody>
          <a:bodyPr wrap="square">
            <a:spAutoFit/>
          </a:bodyPr>
          <a:lstStyle/>
          <a:p>
            <a:r>
              <a:rPr lang="en-US" sz="2000" dirty="0"/>
              <a:t>IGES Conference 1995, Camuti EGRU # 54, Beams EGRU # 52 </a:t>
            </a:r>
            <a:endParaRPr lang="en-AU" sz="2000" dirty="0"/>
          </a:p>
        </p:txBody>
      </p:sp>
    </p:spTree>
    <p:extLst>
      <p:ext uri="{BB962C8B-B14F-4D97-AF65-F5344CB8AC3E}">
        <p14:creationId xmlns:p14="http://schemas.microsoft.com/office/powerpoint/2010/main" val="27443805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79512" y="386988"/>
            <a:ext cx="8568952" cy="792088"/>
          </a:xfrm>
        </p:spPr>
        <p:txBody>
          <a:bodyPr vert="horz" anchor="ctr">
            <a:normAutofit/>
            <a:scene3d>
              <a:camera prst="orthographicFront"/>
              <a:lightRig rig="soft" dir="t">
                <a:rot lat="0" lon="0" rev="16800000"/>
              </a:lightRig>
            </a:scene3d>
            <a:sp3d prstMaterial="softEdge">
              <a:bevelT w="38100" h="38100"/>
            </a:sp3d>
          </a:bodyPr>
          <a:lstStyle/>
          <a:p>
            <a:endParaRPr lang="en-AU" sz="3100" dirty="0">
              <a:latin typeface="Arial Black" panose="020B0A04020102020204" pitchFamily="34" charset="0"/>
              <a:cs typeface="Times New Roman" panose="02020603050405020304" pitchFamily="18" charset="0"/>
            </a:endParaRPr>
          </a:p>
        </p:txBody>
      </p:sp>
      <p:pic>
        <p:nvPicPr>
          <p:cNvPr id="3" name="Picture 2" descr="TerraSearch_Photoshop_LOGO">
            <a:extLst>
              <a:ext uri="{FF2B5EF4-FFF2-40B4-BE49-F238E27FC236}">
                <a16:creationId xmlns:a16="http://schemas.microsoft.com/office/drawing/2014/main" xmlns="" id="{FF79B7EE-B666-3E6B-DCAA-B0F3AA13E338}"/>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8244408" y="6309320"/>
            <a:ext cx="672518" cy="448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9">
            <a:extLst>
              <a:ext uri="{FF2B5EF4-FFF2-40B4-BE49-F238E27FC236}">
                <a16:creationId xmlns:a16="http://schemas.microsoft.com/office/drawing/2014/main" xmlns="" id="{A02E3543-2945-C07D-ECBB-A0D5DD9159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674" y="6001535"/>
            <a:ext cx="713731" cy="756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 descr="Logo&#10;&#10;Description automatically generated">
            <a:extLst>
              <a:ext uri="{FF2B5EF4-FFF2-40B4-BE49-F238E27FC236}">
                <a16:creationId xmlns:a16="http://schemas.microsoft.com/office/drawing/2014/main" xmlns="" id="{7FD58601-5B07-5548-1F27-4FDBF93AF4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0768" y="6254361"/>
            <a:ext cx="1045118" cy="55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xmlns="" id="{3D70E5B7-6D82-AEB1-AE1E-D5A3E275A979}"/>
              </a:ext>
            </a:extLst>
          </p:cNvPr>
          <p:cNvSpPr txBox="1"/>
          <p:nvPr/>
        </p:nvSpPr>
        <p:spPr>
          <a:xfrm>
            <a:off x="3662604" y="6361022"/>
            <a:ext cx="4824536" cy="369332"/>
          </a:xfrm>
          <a:prstGeom prst="rect">
            <a:avLst/>
          </a:prstGeom>
          <a:noFill/>
        </p:spPr>
        <p:txBody>
          <a:bodyPr wrap="square">
            <a:spAutoFit/>
          </a:bodyPr>
          <a:lstStyle/>
          <a:p>
            <a:r>
              <a:rPr lang="en-AU" sz="1800" b="1" cap="all" dirty="0">
                <a:ln w="6350">
                  <a:noFill/>
                </a:ln>
                <a:solidFill>
                  <a:srgbClr val="FFFF00"/>
                </a:solidFill>
                <a:effectLst>
                  <a:outerShdw blurRad="127000" dist="200000" dir="2700000" algn="tl" rotWithShape="0">
                    <a:srgbClr val="000000">
                      <a:alpha val="30000"/>
                    </a:srgbClr>
                  </a:outerShdw>
                </a:effectLst>
                <a:latin typeface="Arial Black" pitchFamily="34" charset="0"/>
                <a:ea typeface="+mj-ea"/>
                <a:cs typeface="+mj-cs"/>
              </a:rPr>
              <a:t>EGRU ENGAGEMENT DAY 3/11/2022</a:t>
            </a:r>
            <a:endParaRPr lang="en-AU" sz="1800" dirty="0"/>
          </a:p>
        </p:txBody>
      </p:sp>
      <p:pic>
        <p:nvPicPr>
          <p:cNvPr id="12" name="Picture 11" descr="A picture containing qr code&#10;&#10;Description automatically generated">
            <a:extLst>
              <a:ext uri="{FF2B5EF4-FFF2-40B4-BE49-F238E27FC236}">
                <a16:creationId xmlns:a16="http://schemas.microsoft.com/office/drawing/2014/main" xmlns="" id="{12ED73F1-817A-E753-51AF-56E25BEF3E1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66" t="83950" r="67943" b="9624"/>
          <a:stretch/>
        </p:blipFill>
        <p:spPr>
          <a:xfrm>
            <a:off x="1449519" y="6123926"/>
            <a:ext cx="1152128" cy="534669"/>
          </a:xfrm>
          <a:prstGeom prst="rect">
            <a:avLst/>
          </a:prstGeom>
        </p:spPr>
      </p:pic>
      <p:pic>
        <p:nvPicPr>
          <p:cNvPr id="13" name="Picture 12" descr="A picture containing engineering drawing&#10;&#10;Description automatically generated">
            <a:extLst>
              <a:ext uri="{FF2B5EF4-FFF2-40B4-BE49-F238E27FC236}">
                <a16:creationId xmlns:a16="http://schemas.microsoft.com/office/drawing/2014/main" xmlns="" id="{C647C2E0-12FA-23A4-3A40-55C877D50AF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369" t="10101" r="20291" b="69949"/>
          <a:stretch/>
        </p:blipFill>
        <p:spPr>
          <a:xfrm>
            <a:off x="160297" y="6001534"/>
            <a:ext cx="451263" cy="779454"/>
          </a:xfrm>
          <a:prstGeom prst="rect">
            <a:avLst/>
          </a:prstGeom>
        </p:spPr>
      </p:pic>
      <p:pic>
        <p:nvPicPr>
          <p:cNvPr id="4" name="Picture 3" descr="A picture containing text, nature, mountain&#10;&#10;Description automatically generated">
            <a:extLst>
              <a:ext uri="{FF2B5EF4-FFF2-40B4-BE49-F238E27FC236}">
                <a16:creationId xmlns:a16="http://schemas.microsoft.com/office/drawing/2014/main" xmlns="" id="{A70F8280-AEA1-F212-1755-C2762D2819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6222" y="386988"/>
            <a:ext cx="3943730" cy="5579606"/>
          </a:xfrm>
          <a:prstGeom prst="rect">
            <a:avLst/>
          </a:prstGeom>
        </p:spPr>
      </p:pic>
      <p:pic>
        <p:nvPicPr>
          <p:cNvPr id="8" name="Picture 7" descr="Timeline&#10;&#10;Description automatically generated with low confidence">
            <a:extLst>
              <a:ext uri="{FF2B5EF4-FFF2-40B4-BE49-F238E27FC236}">
                <a16:creationId xmlns:a16="http://schemas.microsoft.com/office/drawing/2014/main" xmlns="" id="{3C26CC0B-28ED-1B69-880F-DC328794B95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19999" y="425012"/>
            <a:ext cx="4184449" cy="5763900"/>
          </a:xfrm>
          <a:prstGeom prst="rect">
            <a:avLst/>
          </a:prstGeom>
        </p:spPr>
      </p:pic>
    </p:spTree>
    <p:extLst>
      <p:ext uri="{BB962C8B-B14F-4D97-AF65-F5344CB8AC3E}">
        <p14:creationId xmlns:p14="http://schemas.microsoft.com/office/powerpoint/2010/main" val="42333982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rraSearch_Photoshop_LOGO">
            <a:extLst>
              <a:ext uri="{FF2B5EF4-FFF2-40B4-BE49-F238E27FC236}">
                <a16:creationId xmlns:a16="http://schemas.microsoft.com/office/drawing/2014/main" xmlns="" id="{FF79B7EE-B666-3E6B-DCAA-B0F3AA13E338}"/>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8244408" y="6309320"/>
            <a:ext cx="672518" cy="448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9">
            <a:extLst>
              <a:ext uri="{FF2B5EF4-FFF2-40B4-BE49-F238E27FC236}">
                <a16:creationId xmlns:a16="http://schemas.microsoft.com/office/drawing/2014/main" xmlns="" id="{A02E3543-2945-C07D-ECBB-A0D5DD9159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674" y="6001535"/>
            <a:ext cx="713731" cy="756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 descr="Logo&#10;&#10;Description automatically generated">
            <a:extLst>
              <a:ext uri="{FF2B5EF4-FFF2-40B4-BE49-F238E27FC236}">
                <a16:creationId xmlns:a16="http://schemas.microsoft.com/office/drawing/2014/main" xmlns="" id="{7FD58601-5B07-5548-1F27-4FDBF93AF4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0768" y="6254361"/>
            <a:ext cx="1045118" cy="55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xmlns="" id="{3D70E5B7-6D82-AEB1-AE1E-D5A3E275A979}"/>
              </a:ext>
            </a:extLst>
          </p:cNvPr>
          <p:cNvSpPr txBox="1"/>
          <p:nvPr/>
        </p:nvSpPr>
        <p:spPr>
          <a:xfrm>
            <a:off x="3662604" y="6361022"/>
            <a:ext cx="4824536" cy="369332"/>
          </a:xfrm>
          <a:prstGeom prst="rect">
            <a:avLst/>
          </a:prstGeom>
          <a:noFill/>
        </p:spPr>
        <p:txBody>
          <a:bodyPr wrap="square">
            <a:spAutoFit/>
          </a:bodyPr>
          <a:lstStyle/>
          <a:p>
            <a:r>
              <a:rPr lang="en-AU" sz="1800" b="1" cap="all" dirty="0">
                <a:ln w="6350">
                  <a:noFill/>
                </a:ln>
                <a:solidFill>
                  <a:srgbClr val="FFFF00"/>
                </a:solidFill>
                <a:effectLst>
                  <a:outerShdw blurRad="127000" dist="200000" dir="2700000" algn="tl" rotWithShape="0">
                    <a:srgbClr val="000000">
                      <a:alpha val="30000"/>
                    </a:srgbClr>
                  </a:outerShdw>
                </a:effectLst>
                <a:latin typeface="Arial Black" pitchFamily="34" charset="0"/>
                <a:ea typeface="+mj-ea"/>
                <a:cs typeface="+mj-cs"/>
              </a:rPr>
              <a:t>EGRU ENGAGEMENT DAY 3/11/2022</a:t>
            </a:r>
            <a:endParaRPr lang="en-AU" sz="1800" dirty="0"/>
          </a:p>
        </p:txBody>
      </p:sp>
      <p:pic>
        <p:nvPicPr>
          <p:cNvPr id="12" name="Picture 11" descr="A picture containing qr code&#10;&#10;Description automatically generated">
            <a:extLst>
              <a:ext uri="{FF2B5EF4-FFF2-40B4-BE49-F238E27FC236}">
                <a16:creationId xmlns:a16="http://schemas.microsoft.com/office/drawing/2014/main" xmlns="" id="{12ED73F1-817A-E753-51AF-56E25BEF3E1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66" t="83950" r="67943" b="9624"/>
          <a:stretch/>
        </p:blipFill>
        <p:spPr>
          <a:xfrm>
            <a:off x="1449519" y="6123926"/>
            <a:ext cx="1152128" cy="534669"/>
          </a:xfrm>
          <a:prstGeom prst="rect">
            <a:avLst/>
          </a:prstGeom>
        </p:spPr>
      </p:pic>
      <p:pic>
        <p:nvPicPr>
          <p:cNvPr id="13" name="Picture 12" descr="A picture containing engineering drawing&#10;&#10;Description automatically generated">
            <a:extLst>
              <a:ext uri="{FF2B5EF4-FFF2-40B4-BE49-F238E27FC236}">
                <a16:creationId xmlns:a16="http://schemas.microsoft.com/office/drawing/2014/main" xmlns="" id="{C647C2E0-12FA-23A4-3A40-55C877D50AF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369" t="10101" r="20291" b="69949"/>
          <a:stretch/>
        </p:blipFill>
        <p:spPr>
          <a:xfrm>
            <a:off x="160297" y="6001534"/>
            <a:ext cx="451263" cy="779454"/>
          </a:xfrm>
          <a:prstGeom prst="rect">
            <a:avLst/>
          </a:prstGeom>
        </p:spPr>
      </p:pic>
      <p:pic>
        <p:nvPicPr>
          <p:cNvPr id="2" name="Picture 2" descr="C:\My Documents\Mt Windsor Geology Photos\HM058.jpg">
            <a:extLst>
              <a:ext uri="{FF2B5EF4-FFF2-40B4-BE49-F238E27FC236}">
                <a16:creationId xmlns:a16="http://schemas.microsoft.com/office/drawing/2014/main" xmlns="" id="{C0373BEE-DD04-3BBA-78C4-FAD7B43C526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885" t="5148" r="6126" b="5126"/>
          <a:stretch/>
        </p:blipFill>
        <p:spPr bwMode="auto">
          <a:xfrm>
            <a:off x="534253" y="38707"/>
            <a:ext cx="6726045" cy="4974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C:\My Documents\Mt Windsor Geology Photos\HM065.jpg">
            <a:extLst>
              <a:ext uri="{FF2B5EF4-FFF2-40B4-BE49-F238E27FC236}">
                <a16:creationId xmlns:a16="http://schemas.microsoft.com/office/drawing/2014/main" xmlns="" id="{A017FBEA-0688-2B38-3947-E581E93769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04048" y="3241421"/>
            <a:ext cx="3936437" cy="295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xmlns="" id="{A1A3DA3F-B7C8-B3A8-1E38-65E4F747EB4B}"/>
              </a:ext>
            </a:extLst>
          </p:cNvPr>
          <p:cNvSpPr txBox="1"/>
          <p:nvPr/>
        </p:nvSpPr>
        <p:spPr>
          <a:xfrm>
            <a:off x="0" y="5001697"/>
            <a:ext cx="4824536" cy="1015663"/>
          </a:xfrm>
          <a:prstGeom prst="rect">
            <a:avLst/>
          </a:prstGeom>
          <a:noFill/>
        </p:spPr>
        <p:txBody>
          <a:bodyPr wrap="square">
            <a:spAutoFit/>
          </a:bodyPr>
          <a:lstStyle/>
          <a:p>
            <a:r>
              <a:rPr lang="en-US" sz="2000" b="1" dirty="0">
                <a:solidFill>
                  <a:srgbClr val="FFFF00"/>
                </a:solidFill>
              </a:rPr>
              <a:t>Understanding leached caps. Highway-Reward. Blind deposit Cu grades &gt;10% in supergene with high gold in oxide</a:t>
            </a:r>
            <a:endParaRPr lang="en-AU" sz="2000" b="1" dirty="0">
              <a:solidFill>
                <a:srgbClr val="FFFF00"/>
              </a:solidFill>
            </a:endParaRPr>
          </a:p>
        </p:txBody>
      </p:sp>
      <p:sp>
        <p:nvSpPr>
          <p:cNvPr id="14" name="TextBox 13">
            <a:extLst>
              <a:ext uri="{FF2B5EF4-FFF2-40B4-BE49-F238E27FC236}">
                <a16:creationId xmlns:a16="http://schemas.microsoft.com/office/drawing/2014/main" xmlns="" id="{FC763DB4-ECB4-81D2-37E7-064E56EBB68C}"/>
              </a:ext>
            </a:extLst>
          </p:cNvPr>
          <p:cNvSpPr txBox="1"/>
          <p:nvPr/>
        </p:nvSpPr>
        <p:spPr>
          <a:xfrm>
            <a:off x="5364088" y="3645024"/>
            <a:ext cx="4607958" cy="400110"/>
          </a:xfrm>
          <a:prstGeom prst="rect">
            <a:avLst/>
          </a:prstGeom>
          <a:noFill/>
        </p:spPr>
        <p:txBody>
          <a:bodyPr wrap="square">
            <a:spAutoFit/>
          </a:bodyPr>
          <a:lstStyle/>
          <a:p>
            <a:r>
              <a:rPr lang="en-US" sz="2000" dirty="0">
                <a:solidFill>
                  <a:srgbClr val="FF0000"/>
                </a:solidFill>
              </a:rPr>
              <a:t>Supergene 24m @ 18% Cu</a:t>
            </a:r>
            <a:endParaRPr lang="en-AU" sz="2000" dirty="0">
              <a:solidFill>
                <a:srgbClr val="FF0000"/>
              </a:solidFill>
            </a:endParaRPr>
          </a:p>
        </p:txBody>
      </p:sp>
    </p:spTree>
    <p:extLst>
      <p:ext uri="{BB962C8B-B14F-4D97-AF65-F5344CB8AC3E}">
        <p14:creationId xmlns:p14="http://schemas.microsoft.com/office/powerpoint/2010/main" val="1742761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395537" y="5155510"/>
            <a:ext cx="8424936" cy="1016582"/>
          </a:xfrm>
        </p:spPr>
        <p:txBody>
          <a:bodyPr vert="horz" anchor="ctr">
            <a:normAutofit fontScale="90000"/>
            <a:scene3d>
              <a:camera prst="orthographicFront"/>
              <a:lightRig rig="soft" dir="t">
                <a:rot lat="0" lon="0" rev="16800000"/>
              </a:lightRig>
            </a:scene3d>
            <a:sp3d prstMaterial="softEdge">
              <a:bevelT w="38100" h="38100"/>
            </a:sp3d>
          </a:bodyPr>
          <a:lstStyle/>
          <a:p>
            <a:r>
              <a:rPr lang="en-US" sz="2000" cap="all" dirty="0">
                <a:solidFill>
                  <a:srgbClr val="FFFF00"/>
                </a:solidFill>
                <a:effectLst>
                  <a:outerShdw blurRad="127000" dist="200000" dir="2700000" algn="tl" rotWithShape="0">
                    <a:srgbClr val="000000">
                      <a:alpha val="30000"/>
                    </a:srgbClr>
                  </a:outerShdw>
                </a:effectLst>
                <a:latin typeface="Arial Black" pitchFamily="34" charset="0"/>
              </a:rPr>
              <a:t>. Highway Reward 220 kt Copper metal. 60 </a:t>
            </a:r>
            <a:r>
              <a:rPr lang="en-US" sz="2000" cap="all" dirty="0" err="1">
                <a:solidFill>
                  <a:srgbClr val="FFFF00"/>
                </a:solidFill>
                <a:effectLst>
                  <a:outerShdw blurRad="127000" dist="200000" dir="2700000" algn="tl" rotWithShape="0">
                    <a:srgbClr val="000000">
                      <a:alpha val="30000"/>
                    </a:srgbClr>
                  </a:outerShdw>
                </a:effectLst>
                <a:latin typeface="Arial Black" pitchFamily="34" charset="0"/>
              </a:rPr>
              <a:t>koz</a:t>
            </a:r>
            <a:r>
              <a:rPr lang="en-US" sz="2000" cap="all" dirty="0">
                <a:solidFill>
                  <a:srgbClr val="FFFF00"/>
                </a:solidFill>
                <a:effectLst>
                  <a:outerShdw blurRad="127000" dist="200000" dir="2700000" algn="tl" rotWithShape="0">
                    <a:srgbClr val="000000">
                      <a:alpha val="30000"/>
                    </a:srgbClr>
                  </a:outerShdw>
                </a:effectLst>
                <a:latin typeface="Arial Black" pitchFamily="34" charset="0"/>
              </a:rPr>
              <a:t> Au :</a:t>
            </a:r>
            <a:br>
              <a:rPr lang="en-US" sz="2000" cap="all" dirty="0">
                <a:solidFill>
                  <a:srgbClr val="FFFF00"/>
                </a:solidFill>
                <a:effectLst>
                  <a:outerShdw blurRad="127000" dist="200000" dir="2700000" algn="tl" rotWithShape="0">
                    <a:srgbClr val="000000">
                      <a:alpha val="30000"/>
                    </a:srgbClr>
                  </a:outerShdw>
                </a:effectLst>
                <a:latin typeface="Arial Black" pitchFamily="34" charset="0"/>
              </a:rPr>
            </a:br>
            <a:r>
              <a:rPr lang="en-US" sz="2000" cap="all" dirty="0">
                <a:solidFill>
                  <a:srgbClr val="FFFF00"/>
                </a:solidFill>
                <a:effectLst>
                  <a:outerShdw blurRad="127000" dist="200000" dir="2700000" algn="tl" rotWithShape="0">
                    <a:srgbClr val="000000">
                      <a:alpha val="30000"/>
                    </a:srgbClr>
                  </a:outerShdw>
                </a:effectLst>
                <a:latin typeface="Arial Black" pitchFamily="34" charset="0"/>
              </a:rPr>
              <a:t> $2.3 billion dollars contained metal current prices. Discovered 1987, Mined 1994-2005  </a:t>
            </a:r>
            <a:r>
              <a:rPr lang="en-AU" sz="2200" dirty="0"/>
              <a:t/>
            </a:r>
            <a:br>
              <a:rPr lang="en-AU" sz="2200" dirty="0"/>
            </a:br>
            <a:endParaRPr lang="en-AU" sz="2200" dirty="0">
              <a:latin typeface="Arial Black" panose="020B0A04020102020204" pitchFamily="34" charset="0"/>
              <a:cs typeface="Times New Roman" panose="02020603050405020304" pitchFamily="18" charset="0"/>
            </a:endParaRPr>
          </a:p>
        </p:txBody>
      </p:sp>
      <p:pic>
        <p:nvPicPr>
          <p:cNvPr id="3" name="Picture 2" descr="TerraSearch_Photoshop_LOGO">
            <a:extLst>
              <a:ext uri="{FF2B5EF4-FFF2-40B4-BE49-F238E27FC236}">
                <a16:creationId xmlns:a16="http://schemas.microsoft.com/office/drawing/2014/main" xmlns="" id="{FF79B7EE-B666-3E6B-DCAA-B0F3AA13E338}"/>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8244408" y="6309320"/>
            <a:ext cx="672518" cy="448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9">
            <a:extLst>
              <a:ext uri="{FF2B5EF4-FFF2-40B4-BE49-F238E27FC236}">
                <a16:creationId xmlns:a16="http://schemas.microsoft.com/office/drawing/2014/main" xmlns="" id="{A02E3543-2945-C07D-ECBB-A0D5DD9159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674" y="6001535"/>
            <a:ext cx="713731" cy="756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 descr="Logo&#10;&#10;Description automatically generated">
            <a:extLst>
              <a:ext uri="{FF2B5EF4-FFF2-40B4-BE49-F238E27FC236}">
                <a16:creationId xmlns:a16="http://schemas.microsoft.com/office/drawing/2014/main" xmlns="" id="{7FD58601-5B07-5548-1F27-4FDBF93AF4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0768" y="6254361"/>
            <a:ext cx="1045118" cy="55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xmlns="" id="{3D70E5B7-6D82-AEB1-AE1E-D5A3E275A979}"/>
              </a:ext>
            </a:extLst>
          </p:cNvPr>
          <p:cNvSpPr txBox="1"/>
          <p:nvPr/>
        </p:nvSpPr>
        <p:spPr>
          <a:xfrm>
            <a:off x="3662604" y="6361022"/>
            <a:ext cx="4824536" cy="369332"/>
          </a:xfrm>
          <a:prstGeom prst="rect">
            <a:avLst/>
          </a:prstGeom>
          <a:noFill/>
        </p:spPr>
        <p:txBody>
          <a:bodyPr wrap="square">
            <a:spAutoFit/>
          </a:bodyPr>
          <a:lstStyle/>
          <a:p>
            <a:r>
              <a:rPr lang="en-AU" sz="1800" b="1" cap="all" dirty="0">
                <a:ln w="6350">
                  <a:noFill/>
                </a:ln>
                <a:solidFill>
                  <a:srgbClr val="FFFF00"/>
                </a:solidFill>
                <a:effectLst>
                  <a:outerShdw blurRad="127000" dist="200000" dir="2700000" algn="tl" rotWithShape="0">
                    <a:srgbClr val="000000">
                      <a:alpha val="30000"/>
                    </a:srgbClr>
                  </a:outerShdw>
                </a:effectLst>
                <a:latin typeface="Arial Black" pitchFamily="34" charset="0"/>
                <a:ea typeface="+mj-ea"/>
                <a:cs typeface="+mj-cs"/>
              </a:rPr>
              <a:t>EGRU ENGAGEMENT DAY 3/11/2022</a:t>
            </a:r>
            <a:endParaRPr lang="en-AU" sz="1800" dirty="0"/>
          </a:p>
        </p:txBody>
      </p:sp>
      <p:pic>
        <p:nvPicPr>
          <p:cNvPr id="12" name="Picture 11" descr="A picture containing qr code&#10;&#10;Description automatically generated">
            <a:extLst>
              <a:ext uri="{FF2B5EF4-FFF2-40B4-BE49-F238E27FC236}">
                <a16:creationId xmlns:a16="http://schemas.microsoft.com/office/drawing/2014/main" xmlns="" id="{12ED73F1-817A-E753-51AF-56E25BEF3E1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66" t="83950" r="67943" b="9624"/>
          <a:stretch/>
        </p:blipFill>
        <p:spPr>
          <a:xfrm>
            <a:off x="1449519" y="6123926"/>
            <a:ext cx="1152128" cy="534669"/>
          </a:xfrm>
          <a:prstGeom prst="rect">
            <a:avLst/>
          </a:prstGeom>
        </p:spPr>
      </p:pic>
      <p:pic>
        <p:nvPicPr>
          <p:cNvPr id="13" name="Picture 12" descr="A picture containing engineering drawing&#10;&#10;Description automatically generated">
            <a:extLst>
              <a:ext uri="{FF2B5EF4-FFF2-40B4-BE49-F238E27FC236}">
                <a16:creationId xmlns:a16="http://schemas.microsoft.com/office/drawing/2014/main" xmlns="" id="{C647C2E0-12FA-23A4-3A40-55C877D50AF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369" t="10101" r="20291" b="69949"/>
          <a:stretch/>
        </p:blipFill>
        <p:spPr>
          <a:xfrm>
            <a:off x="160297" y="6001534"/>
            <a:ext cx="451263" cy="779454"/>
          </a:xfrm>
          <a:prstGeom prst="rect">
            <a:avLst/>
          </a:prstGeom>
        </p:spPr>
      </p:pic>
      <p:pic>
        <p:nvPicPr>
          <p:cNvPr id="2" name="Picture 2" descr="CHT009">
            <a:extLst>
              <a:ext uri="{FF2B5EF4-FFF2-40B4-BE49-F238E27FC236}">
                <a16:creationId xmlns:a16="http://schemas.microsoft.com/office/drawing/2014/main" xmlns="" id="{6393F43E-82A9-7D93-E8B1-BE2C7FA5863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362" t="5639" r="5348" b="7586"/>
          <a:stretch/>
        </p:blipFill>
        <p:spPr bwMode="auto">
          <a:xfrm>
            <a:off x="302530" y="100335"/>
            <a:ext cx="6458320" cy="49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60029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rraSearch_Photoshop_LOGO">
            <a:extLst>
              <a:ext uri="{FF2B5EF4-FFF2-40B4-BE49-F238E27FC236}">
                <a16:creationId xmlns:a16="http://schemas.microsoft.com/office/drawing/2014/main" xmlns="" id="{FF79B7EE-B666-3E6B-DCAA-B0F3AA13E338}"/>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8244408" y="6309320"/>
            <a:ext cx="672518" cy="448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9">
            <a:extLst>
              <a:ext uri="{FF2B5EF4-FFF2-40B4-BE49-F238E27FC236}">
                <a16:creationId xmlns:a16="http://schemas.microsoft.com/office/drawing/2014/main" xmlns="" id="{A02E3543-2945-C07D-ECBB-A0D5DD9159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674" y="6001535"/>
            <a:ext cx="713731" cy="756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 descr="Logo&#10;&#10;Description automatically generated">
            <a:extLst>
              <a:ext uri="{FF2B5EF4-FFF2-40B4-BE49-F238E27FC236}">
                <a16:creationId xmlns:a16="http://schemas.microsoft.com/office/drawing/2014/main" xmlns="" id="{7FD58601-5B07-5548-1F27-4FDBF93AF4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0768" y="6254361"/>
            <a:ext cx="1045118" cy="55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xmlns="" id="{3D70E5B7-6D82-AEB1-AE1E-D5A3E275A979}"/>
              </a:ext>
            </a:extLst>
          </p:cNvPr>
          <p:cNvSpPr txBox="1"/>
          <p:nvPr/>
        </p:nvSpPr>
        <p:spPr>
          <a:xfrm>
            <a:off x="3662604" y="6361022"/>
            <a:ext cx="4824536" cy="369332"/>
          </a:xfrm>
          <a:prstGeom prst="rect">
            <a:avLst/>
          </a:prstGeom>
          <a:noFill/>
        </p:spPr>
        <p:txBody>
          <a:bodyPr wrap="square">
            <a:spAutoFit/>
          </a:bodyPr>
          <a:lstStyle/>
          <a:p>
            <a:r>
              <a:rPr lang="en-AU" sz="1800" b="1" cap="all" dirty="0">
                <a:ln w="6350">
                  <a:noFill/>
                </a:ln>
                <a:solidFill>
                  <a:srgbClr val="FFFF00"/>
                </a:solidFill>
                <a:effectLst>
                  <a:outerShdw blurRad="127000" dist="200000" dir="2700000" algn="tl" rotWithShape="0">
                    <a:srgbClr val="000000">
                      <a:alpha val="30000"/>
                    </a:srgbClr>
                  </a:outerShdw>
                </a:effectLst>
                <a:latin typeface="Arial Black" pitchFamily="34" charset="0"/>
                <a:ea typeface="+mj-ea"/>
                <a:cs typeface="+mj-cs"/>
              </a:rPr>
              <a:t>EGRU ENGAGEMENT DAY 3/11/2022</a:t>
            </a:r>
            <a:endParaRPr lang="en-AU" sz="1800" dirty="0"/>
          </a:p>
        </p:txBody>
      </p:sp>
      <p:pic>
        <p:nvPicPr>
          <p:cNvPr id="12" name="Picture 11" descr="A picture containing qr code&#10;&#10;Description automatically generated">
            <a:extLst>
              <a:ext uri="{FF2B5EF4-FFF2-40B4-BE49-F238E27FC236}">
                <a16:creationId xmlns:a16="http://schemas.microsoft.com/office/drawing/2014/main" xmlns="" id="{12ED73F1-817A-E753-51AF-56E25BEF3E1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66" t="83950" r="67943" b="9624"/>
          <a:stretch/>
        </p:blipFill>
        <p:spPr>
          <a:xfrm>
            <a:off x="1449519" y="6123926"/>
            <a:ext cx="1152128" cy="534669"/>
          </a:xfrm>
          <a:prstGeom prst="rect">
            <a:avLst/>
          </a:prstGeom>
        </p:spPr>
      </p:pic>
      <p:pic>
        <p:nvPicPr>
          <p:cNvPr id="13" name="Picture 12" descr="A picture containing engineering drawing&#10;&#10;Description automatically generated">
            <a:extLst>
              <a:ext uri="{FF2B5EF4-FFF2-40B4-BE49-F238E27FC236}">
                <a16:creationId xmlns:a16="http://schemas.microsoft.com/office/drawing/2014/main" xmlns="" id="{C647C2E0-12FA-23A4-3A40-55C877D50AF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369" t="10101" r="20291" b="69949"/>
          <a:stretch/>
        </p:blipFill>
        <p:spPr>
          <a:xfrm>
            <a:off x="160297" y="6001534"/>
            <a:ext cx="451263" cy="779454"/>
          </a:xfrm>
          <a:prstGeom prst="rect">
            <a:avLst/>
          </a:prstGeom>
        </p:spPr>
      </p:pic>
      <p:pic>
        <p:nvPicPr>
          <p:cNvPr id="4" name="Picture 3" descr="Map&#10;&#10;Description automatically generated">
            <a:extLst>
              <a:ext uri="{FF2B5EF4-FFF2-40B4-BE49-F238E27FC236}">
                <a16:creationId xmlns:a16="http://schemas.microsoft.com/office/drawing/2014/main" xmlns="" id="{4631CC78-3A6B-EA93-98F0-DF629147B2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763" y="1254292"/>
            <a:ext cx="3276366" cy="4635246"/>
          </a:xfrm>
          <a:prstGeom prst="rect">
            <a:avLst/>
          </a:prstGeom>
        </p:spPr>
      </p:pic>
      <p:sp>
        <p:nvSpPr>
          <p:cNvPr id="6" name="TextBox 5">
            <a:extLst>
              <a:ext uri="{FF2B5EF4-FFF2-40B4-BE49-F238E27FC236}">
                <a16:creationId xmlns:a16="http://schemas.microsoft.com/office/drawing/2014/main" xmlns="" id="{12EB7A7D-87B8-0EEB-5044-7291D80A7C58}"/>
              </a:ext>
            </a:extLst>
          </p:cNvPr>
          <p:cNvSpPr txBox="1"/>
          <p:nvPr/>
        </p:nvSpPr>
        <p:spPr>
          <a:xfrm>
            <a:off x="160297" y="0"/>
            <a:ext cx="4483711" cy="1200329"/>
          </a:xfrm>
          <a:prstGeom prst="rect">
            <a:avLst/>
          </a:prstGeom>
          <a:noFill/>
        </p:spPr>
        <p:txBody>
          <a:bodyPr wrap="square" rtlCol="0">
            <a:spAutoFit/>
          </a:bodyPr>
          <a:lstStyle/>
          <a:p>
            <a:r>
              <a:rPr lang="en-US" sz="2400" dirty="0"/>
              <a:t>Mt Leyshon Breccia described &amp; studied in detail by EGRU staff &amp; Students 1984-1995. </a:t>
            </a:r>
            <a:endParaRPr lang="en-AU" sz="2400" dirty="0"/>
          </a:p>
        </p:txBody>
      </p:sp>
      <p:pic>
        <p:nvPicPr>
          <p:cNvPr id="9" name="Picture 8" descr="A picture containing indoor, purple, fabric&#10;&#10;Description automatically generated">
            <a:extLst>
              <a:ext uri="{FF2B5EF4-FFF2-40B4-BE49-F238E27FC236}">
                <a16:creationId xmlns:a16="http://schemas.microsoft.com/office/drawing/2014/main" xmlns="" id="{EDC70710-B1B8-0E22-5CF1-0AE5AA0E81F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2400" r="2220" b="32151"/>
          <a:stretch/>
        </p:blipFill>
        <p:spPr>
          <a:xfrm>
            <a:off x="2274420" y="4168339"/>
            <a:ext cx="6773156" cy="1841641"/>
          </a:xfrm>
          <a:prstGeom prst="rect">
            <a:avLst/>
          </a:prstGeom>
        </p:spPr>
      </p:pic>
      <p:sp>
        <p:nvSpPr>
          <p:cNvPr id="14" name="TextBox 13">
            <a:extLst>
              <a:ext uri="{FF2B5EF4-FFF2-40B4-BE49-F238E27FC236}">
                <a16:creationId xmlns:a16="http://schemas.microsoft.com/office/drawing/2014/main" xmlns="" id="{FFF4B0E7-D58D-86F5-F679-0E89C6EBD3DE}"/>
              </a:ext>
            </a:extLst>
          </p:cNvPr>
          <p:cNvSpPr txBox="1"/>
          <p:nvPr/>
        </p:nvSpPr>
        <p:spPr>
          <a:xfrm>
            <a:off x="4067944" y="3742520"/>
            <a:ext cx="5183319" cy="338554"/>
          </a:xfrm>
          <a:prstGeom prst="rect">
            <a:avLst/>
          </a:prstGeom>
          <a:noFill/>
        </p:spPr>
        <p:txBody>
          <a:bodyPr wrap="square" rtlCol="0">
            <a:spAutoFit/>
          </a:bodyPr>
          <a:lstStyle/>
          <a:p>
            <a:r>
              <a:rPr lang="en-US" sz="1600" dirty="0"/>
              <a:t>2022 Drilling Mt Cannindah Copper rich breccia textures.</a:t>
            </a:r>
            <a:endParaRPr lang="en-AU" sz="1600" dirty="0"/>
          </a:p>
        </p:txBody>
      </p:sp>
      <p:pic>
        <p:nvPicPr>
          <p:cNvPr id="16" name="Picture 15" descr="A picture containing text&#10;&#10;Description automatically generated">
            <a:extLst>
              <a:ext uri="{FF2B5EF4-FFF2-40B4-BE49-F238E27FC236}">
                <a16:creationId xmlns:a16="http://schemas.microsoft.com/office/drawing/2014/main" xmlns="" id="{04EEDFE1-058E-556B-7D32-2CA96A15B63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022" t="15856" r="-242" b="20697"/>
          <a:stretch/>
        </p:blipFill>
        <p:spPr>
          <a:xfrm>
            <a:off x="3497062" y="993280"/>
            <a:ext cx="5550514" cy="2661975"/>
          </a:xfrm>
          <a:prstGeom prst="rect">
            <a:avLst/>
          </a:prstGeom>
        </p:spPr>
      </p:pic>
    </p:spTree>
    <p:extLst>
      <p:ext uri="{BB962C8B-B14F-4D97-AF65-F5344CB8AC3E}">
        <p14:creationId xmlns:p14="http://schemas.microsoft.com/office/powerpoint/2010/main" val="8456334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70749" y="131618"/>
            <a:ext cx="8073659" cy="326014"/>
          </a:xfrm>
        </p:spPr>
        <p:txBody>
          <a:bodyPr vert="horz" anchor="ctr">
            <a:normAutofit fontScale="90000"/>
            <a:scene3d>
              <a:camera prst="orthographicFront"/>
              <a:lightRig rig="soft" dir="t">
                <a:rot lat="0" lon="0" rev="16800000"/>
              </a:lightRig>
            </a:scene3d>
            <a:sp3d prstMaterial="softEdge">
              <a:bevelT w="38100" h="38100"/>
            </a:sp3d>
          </a:bodyPr>
          <a:lstStyle/>
          <a:p>
            <a:r>
              <a:rPr lang="en-US" sz="3100" dirty="0">
                <a:latin typeface="Arial Black" panose="020B0A04020102020204" pitchFamily="34" charset="0"/>
                <a:cs typeface="Times New Roman" panose="02020603050405020304" pitchFamily="18" charset="0"/>
              </a:rPr>
              <a:t>Core  Orienting Frame EGRU Innovation</a:t>
            </a:r>
            <a:endParaRPr lang="en-AU" sz="3100" dirty="0">
              <a:latin typeface="Arial Black" panose="020B0A04020102020204" pitchFamily="34" charset="0"/>
              <a:cs typeface="Times New Roman" panose="02020603050405020304" pitchFamily="18" charset="0"/>
            </a:endParaRPr>
          </a:p>
        </p:txBody>
      </p:sp>
      <p:pic>
        <p:nvPicPr>
          <p:cNvPr id="3" name="Picture 2" descr="TerraSearch_Photoshop_LOGO">
            <a:extLst>
              <a:ext uri="{FF2B5EF4-FFF2-40B4-BE49-F238E27FC236}">
                <a16:creationId xmlns:a16="http://schemas.microsoft.com/office/drawing/2014/main" xmlns="" id="{FF79B7EE-B666-3E6B-DCAA-B0F3AA13E338}"/>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8244408" y="6309320"/>
            <a:ext cx="672518" cy="448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9">
            <a:extLst>
              <a:ext uri="{FF2B5EF4-FFF2-40B4-BE49-F238E27FC236}">
                <a16:creationId xmlns:a16="http://schemas.microsoft.com/office/drawing/2014/main" xmlns="" id="{A02E3543-2945-C07D-ECBB-A0D5DD9159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674" y="6001535"/>
            <a:ext cx="713731" cy="756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 descr="Logo&#10;&#10;Description automatically generated">
            <a:extLst>
              <a:ext uri="{FF2B5EF4-FFF2-40B4-BE49-F238E27FC236}">
                <a16:creationId xmlns:a16="http://schemas.microsoft.com/office/drawing/2014/main" xmlns="" id="{7FD58601-5B07-5548-1F27-4FDBF93AF4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0768" y="6254361"/>
            <a:ext cx="1045118" cy="55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xmlns="" id="{3D70E5B7-6D82-AEB1-AE1E-D5A3E275A979}"/>
              </a:ext>
            </a:extLst>
          </p:cNvPr>
          <p:cNvSpPr txBox="1"/>
          <p:nvPr/>
        </p:nvSpPr>
        <p:spPr>
          <a:xfrm>
            <a:off x="3662604" y="6361022"/>
            <a:ext cx="4824536" cy="369332"/>
          </a:xfrm>
          <a:prstGeom prst="rect">
            <a:avLst/>
          </a:prstGeom>
          <a:noFill/>
        </p:spPr>
        <p:txBody>
          <a:bodyPr wrap="square">
            <a:spAutoFit/>
          </a:bodyPr>
          <a:lstStyle/>
          <a:p>
            <a:r>
              <a:rPr lang="en-AU" sz="1800" b="1" cap="all" dirty="0">
                <a:ln w="6350">
                  <a:noFill/>
                </a:ln>
                <a:solidFill>
                  <a:srgbClr val="FFFF00"/>
                </a:solidFill>
                <a:effectLst>
                  <a:outerShdw blurRad="127000" dist="200000" dir="2700000" algn="tl" rotWithShape="0">
                    <a:srgbClr val="000000">
                      <a:alpha val="30000"/>
                    </a:srgbClr>
                  </a:outerShdw>
                </a:effectLst>
                <a:latin typeface="Arial Black" pitchFamily="34" charset="0"/>
                <a:ea typeface="+mj-ea"/>
                <a:cs typeface="+mj-cs"/>
              </a:rPr>
              <a:t>EGRU ENGAGEMENT DAY 3/11/2022</a:t>
            </a:r>
            <a:endParaRPr lang="en-AU" sz="1800" dirty="0"/>
          </a:p>
        </p:txBody>
      </p:sp>
      <p:pic>
        <p:nvPicPr>
          <p:cNvPr id="12" name="Picture 11" descr="A picture containing qr code&#10;&#10;Description automatically generated">
            <a:extLst>
              <a:ext uri="{FF2B5EF4-FFF2-40B4-BE49-F238E27FC236}">
                <a16:creationId xmlns:a16="http://schemas.microsoft.com/office/drawing/2014/main" xmlns="" id="{12ED73F1-817A-E753-51AF-56E25BEF3E1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66" t="83950" r="67943" b="9624"/>
          <a:stretch/>
        </p:blipFill>
        <p:spPr>
          <a:xfrm>
            <a:off x="1449519" y="6123926"/>
            <a:ext cx="1152128" cy="534669"/>
          </a:xfrm>
          <a:prstGeom prst="rect">
            <a:avLst/>
          </a:prstGeom>
        </p:spPr>
      </p:pic>
      <p:pic>
        <p:nvPicPr>
          <p:cNvPr id="13" name="Picture 12" descr="A picture containing engineering drawing&#10;&#10;Description automatically generated">
            <a:extLst>
              <a:ext uri="{FF2B5EF4-FFF2-40B4-BE49-F238E27FC236}">
                <a16:creationId xmlns:a16="http://schemas.microsoft.com/office/drawing/2014/main" xmlns="" id="{C647C2E0-12FA-23A4-3A40-55C877D50AF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369" t="10101" r="20291" b="69949"/>
          <a:stretch/>
        </p:blipFill>
        <p:spPr>
          <a:xfrm>
            <a:off x="160297" y="6001534"/>
            <a:ext cx="451263" cy="779454"/>
          </a:xfrm>
          <a:prstGeom prst="rect">
            <a:avLst/>
          </a:prstGeom>
        </p:spPr>
      </p:pic>
      <p:pic>
        <p:nvPicPr>
          <p:cNvPr id="11" name="Picture 10">
            <a:extLst>
              <a:ext uri="{FF2B5EF4-FFF2-40B4-BE49-F238E27FC236}">
                <a16:creationId xmlns:a16="http://schemas.microsoft.com/office/drawing/2014/main" xmlns="" id="{90A34EB4-05D9-2CE7-1FE3-646E551B215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1812" t="82550" r="26758" b="1919"/>
          <a:stretch/>
        </p:blipFill>
        <p:spPr>
          <a:xfrm rot="16200000">
            <a:off x="653979" y="267198"/>
            <a:ext cx="1617219" cy="2278121"/>
          </a:xfrm>
          <a:prstGeom prst="rect">
            <a:avLst/>
          </a:prstGeom>
        </p:spPr>
      </p:pic>
      <p:pic>
        <p:nvPicPr>
          <p:cNvPr id="14" name="Picture 13" descr="A picture containing outdoor, person, ground, tool&#10;&#10;Description automatically generated">
            <a:extLst>
              <a:ext uri="{FF2B5EF4-FFF2-40B4-BE49-F238E27FC236}">
                <a16:creationId xmlns:a16="http://schemas.microsoft.com/office/drawing/2014/main" xmlns="" id="{777B3FC2-4069-3377-D373-C40BA3F9420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1065" t="2267" r="33935" b="12578"/>
          <a:stretch/>
        </p:blipFill>
        <p:spPr>
          <a:xfrm>
            <a:off x="5851766" y="575268"/>
            <a:ext cx="3065160" cy="5593219"/>
          </a:xfrm>
          <a:prstGeom prst="rect">
            <a:avLst/>
          </a:prstGeom>
          <a:ln w="38100">
            <a:solidFill>
              <a:schemeClr val="tx1"/>
            </a:solidFill>
          </a:ln>
        </p:spPr>
      </p:pic>
      <p:pic>
        <p:nvPicPr>
          <p:cNvPr id="15" name="Picture 14" descr="A picture containing ground, outdoor, dirt, stone&#10;&#10;Description automatically generated">
            <a:extLst>
              <a:ext uri="{FF2B5EF4-FFF2-40B4-BE49-F238E27FC236}">
                <a16:creationId xmlns:a16="http://schemas.microsoft.com/office/drawing/2014/main" xmlns="" id="{CB856FF0-5227-FC0B-85E6-D7EC6118713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9401" y="2505329"/>
            <a:ext cx="4533251" cy="3399938"/>
          </a:xfrm>
          <a:prstGeom prst="rect">
            <a:avLst/>
          </a:prstGeom>
          <a:ln w="38100">
            <a:solidFill>
              <a:schemeClr val="tx1"/>
            </a:solidFill>
          </a:ln>
        </p:spPr>
      </p:pic>
      <p:pic>
        <p:nvPicPr>
          <p:cNvPr id="18" name="Picture 17">
            <a:extLst>
              <a:ext uri="{FF2B5EF4-FFF2-40B4-BE49-F238E27FC236}">
                <a16:creationId xmlns:a16="http://schemas.microsoft.com/office/drawing/2014/main" xmlns="" id="{BFD54BA0-F257-5D9B-BFA8-9D181C8BBCD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3577" t="1301" r="14350" b="2439"/>
          <a:stretch/>
        </p:blipFill>
        <p:spPr>
          <a:xfrm>
            <a:off x="3481949" y="3578073"/>
            <a:ext cx="2180101" cy="2183790"/>
          </a:xfrm>
          <a:prstGeom prst="rect">
            <a:avLst/>
          </a:prstGeom>
          <a:ln w="38100">
            <a:solidFill>
              <a:schemeClr val="tx1"/>
            </a:solidFill>
          </a:ln>
        </p:spPr>
      </p:pic>
      <p:pic>
        <p:nvPicPr>
          <p:cNvPr id="4" name="Picture 3" descr="A picture containing watch, compass&#10;&#10;Description automatically generated">
            <a:extLst>
              <a:ext uri="{FF2B5EF4-FFF2-40B4-BE49-F238E27FC236}">
                <a16:creationId xmlns:a16="http://schemas.microsoft.com/office/drawing/2014/main" xmlns="" id="{90439ADE-B662-1FD4-C87B-BFF20FEA3DA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5173" t="10908" r="35251" b="36350"/>
          <a:stretch/>
        </p:blipFill>
        <p:spPr>
          <a:xfrm>
            <a:off x="3330968" y="549662"/>
            <a:ext cx="2180101" cy="1739470"/>
          </a:xfrm>
          <a:prstGeom prst="rect">
            <a:avLst/>
          </a:prstGeom>
        </p:spPr>
      </p:pic>
    </p:spTree>
    <p:extLst>
      <p:ext uri="{BB962C8B-B14F-4D97-AF65-F5344CB8AC3E}">
        <p14:creationId xmlns:p14="http://schemas.microsoft.com/office/powerpoint/2010/main" val="15505619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 y="131618"/>
            <a:ext cx="8604448" cy="993126"/>
          </a:xfrm>
        </p:spPr>
        <p:txBody>
          <a:bodyPr vert="horz" anchor="ctr">
            <a:normAutofit fontScale="90000"/>
            <a:scene3d>
              <a:camera prst="orthographicFront"/>
              <a:lightRig rig="soft" dir="t">
                <a:rot lat="0" lon="0" rev="16800000"/>
              </a:lightRig>
            </a:scene3d>
            <a:sp3d prstMaterial="softEdge">
              <a:bevelT w="38100" h="38100"/>
            </a:sp3d>
          </a:bodyPr>
          <a:lstStyle/>
          <a:p>
            <a:r>
              <a:rPr lang="en-US" sz="2200" dirty="0">
                <a:latin typeface="Arial Black" panose="020B0A04020102020204" pitchFamily="34" charset="0"/>
                <a:cs typeface="Times New Roman" panose="02020603050405020304" pitchFamily="18" charset="0"/>
              </a:rPr>
              <a:t>Scientific Process @ JCU</a:t>
            </a:r>
            <a:br>
              <a:rPr lang="en-US" sz="2200" dirty="0">
                <a:latin typeface="Arial Black" panose="020B0A04020102020204" pitchFamily="34" charset="0"/>
                <a:cs typeface="Times New Roman" panose="02020603050405020304" pitchFamily="18" charset="0"/>
              </a:rPr>
            </a:br>
            <a:r>
              <a:rPr lang="en-US" sz="2200" dirty="0">
                <a:latin typeface="Arial Black" panose="020B0A04020102020204" pitchFamily="34" charset="0"/>
                <a:cs typeface="Times New Roman" panose="02020603050405020304" pitchFamily="18" charset="0"/>
              </a:rPr>
              <a:t>Technical Audit on Climate Science : A missed Opportunity</a:t>
            </a:r>
            <a:r>
              <a:rPr lang="en-US" sz="3100" dirty="0">
                <a:latin typeface="Arial Black" panose="020B0A04020102020204" pitchFamily="34" charset="0"/>
                <a:cs typeface="Times New Roman" panose="02020603050405020304" pitchFamily="18" charset="0"/>
              </a:rPr>
              <a:t/>
            </a:r>
            <a:br>
              <a:rPr lang="en-US" sz="3100" dirty="0">
                <a:latin typeface="Arial Black" panose="020B0A04020102020204" pitchFamily="34" charset="0"/>
                <a:cs typeface="Times New Roman" panose="02020603050405020304" pitchFamily="18" charset="0"/>
              </a:rPr>
            </a:br>
            <a:endParaRPr lang="en-AU" sz="3100" dirty="0">
              <a:latin typeface="Arial Black" panose="020B0A04020102020204" pitchFamily="34" charset="0"/>
              <a:cs typeface="Times New Roman" panose="02020603050405020304" pitchFamily="18" charset="0"/>
            </a:endParaRPr>
          </a:p>
        </p:txBody>
      </p:sp>
      <p:pic>
        <p:nvPicPr>
          <p:cNvPr id="3" name="Picture 2" descr="TerraSearch_Photoshop_LOGO">
            <a:extLst>
              <a:ext uri="{FF2B5EF4-FFF2-40B4-BE49-F238E27FC236}">
                <a16:creationId xmlns:a16="http://schemas.microsoft.com/office/drawing/2014/main" xmlns="" id="{FF79B7EE-B666-3E6B-DCAA-B0F3AA13E338}"/>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8244408" y="6309320"/>
            <a:ext cx="672518" cy="448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9">
            <a:extLst>
              <a:ext uri="{FF2B5EF4-FFF2-40B4-BE49-F238E27FC236}">
                <a16:creationId xmlns:a16="http://schemas.microsoft.com/office/drawing/2014/main" xmlns="" id="{A02E3543-2945-C07D-ECBB-A0D5DD9159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674" y="6001535"/>
            <a:ext cx="713731" cy="756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 descr="Logo&#10;&#10;Description automatically generated">
            <a:extLst>
              <a:ext uri="{FF2B5EF4-FFF2-40B4-BE49-F238E27FC236}">
                <a16:creationId xmlns:a16="http://schemas.microsoft.com/office/drawing/2014/main" xmlns="" id="{7FD58601-5B07-5548-1F27-4FDBF93AF4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0768" y="6254361"/>
            <a:ext cx="1045118" cy="55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xmlns="" id="{3D70E5B7-6D82-AEB1-AE1E-D5A3E275A979}"/>
              </a:ext>
            </a:extLst>
          </p:cNvPr>
          <p:cNvSpPr txBox="1"/>
          <p:nvPr/>
        </p:nvSpPr>
        <p:spPr>
          <a:xfrm>
            <a:off x="3662604" y="6361022"/>
            <a:ext cx="4824536" cy="369332"/>
          </a:xfrm>
          <a:prstGeom prst="rect">
            <a:avLst/>
          </a:prstGeom>
          <a:noFill/>
        </p:spPr>
        <p:txBody>
          <a:bodyPr wrap="square">
            <a:spAutoFit/>
          </a:bodyPr>
          <a:lstStyle/>
          <a:p>
            <a:r>
              <a:rPr lang="en-AU" sz="1800" b="1" cap="all" dirty="0">
                <a:ln w="6350">
                  <a:noFill/>
                </a:ln>
                <a:solidFill>
                  <a:srgbClr val="FFFF00"/>
                </a:solidFill>
                <a:effectLst>
                  <a:outerShdw blurRad="127000" dist="200000" dir="2700000" algn="tl" rotWithShape="0">
                    <a:srgbClr val="000000">
                      <a:alpha val="30000"/>
                    </a:srgbClr>
                  </a:outerShdw>
                </a:effectLst>
                <a:latin typeface="Arial Black" pitchFamily="34" charset="0"/>
                <a:ea typeface="+mj-ea"/>
                <a:cs typeface="+mj-cs"/>
              </a:rPr>
              <a:t>EGRU ENGAGEMENT DAY 3/11/2022</a:t>
            </a:r>
            <a:endParaRPr lang="en-AU" sz="1800" dirty="0"/>
          </a:p>
        </p:txBody>
      </p:sp>
      <p:pic>
        <p:nvPicPr>
          <p:cNvPr id="12" name="Picture 11" descr="A picture containing qr code&#10;&#10;Description automatically generated">
            <a:extLst>
              <a:ext uri="{FF2B5EF4-FFF2-40B4-BE49-F238E27FC236}">
                <a16:creationId xmlns:a16="http://schemas.microsoft.com/office/drawing/2014/main" xmlns="" id="{12ED73F1-817A-E753-51AF-56E25BEF3E1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66" t="83950" r="67943" b="9624"/>
          <a:stretch/>
        </p:blipFill>
        <p:spPr>
          <a:xfrm>
            <a:off x="1449519" y="6123926"/>
            <a:ext cx="1152128" cy="534669"/>
          </a:xfrm>
          <a:prstGeom prst="rect">
            <a:avLst/>
          </a:prstGeom>
        </p:spPr>
      </p:pic>
      <p:pic>
        <p:nvPicPr>
          <p:cNvPr id="13" name="Picture 12" descr="A picture containing engineering drawing&#10;&#10;Description automatically generated">
            <a:extLst>
              <a:ext uri="{FF2B5EF4-FFF2-40B4-BE49-F238E27FC236}">
                <a16:creationId xmlns:a16="http://schemas.microsoft.com/office/drawing/2014/main" xmlns="" id="{C647C2E0-12FA-23A4-3A40-55C877D50AF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369" t="10101" r="20291" b="69949"/>
          <a:stretch/>
        </p:blipFill>
        <p:spPr>
          <a:xfrm>
            <a:off x="160297" y="6001534"/>
            <a:ext cx="451263" cy="779454"/>
          </a:xfrm>
          <a:prstGeom prst="rect">
            <a:avLst/>
          </a:prstGeom>
        </p:spPr>
      </p:pic>
      <p:sp>
        <p:nvSpPr>
          <p:cNvPr id="2" name="TextBox 1">
            <a:extLst>
              <a:ext uri="{FF2B5EF4-FFF2-40B4-BE49-F238E27FC236}">
                <a16:creationId xmlns:a16="http://schemas.microsoft.com/office/drawing/2014/main" xmlns="" id="{C5F0992C-5928-7DD6-C064-90E6EDEA8D3D}"/>
              </a:ext>
            </a:extLst>
          </p:cNvPr>
          <p:cNvSpPr txBox="1"/>
          <p:nvPr/>
        </p:nvSpPr>
        <p:spPr>
          <a:xfrm>
            <a:off x="539552" y="911072"/>
            <a:ext cx="7947588" cy="5693866"/>
          </a:xfrm>
          <a:prstGeom prst="rect">
            <a:avLst/>
          </a:prstGeom>
          <a:noFill/>
        </p:spPr>
        <p:txBody>
          <a:bodyPr wrap="square" rtlCol="0">
            <a:spAutoFit/>
          </a:bodyPr>
          <a:lstStyle/>
          <a:p>
            <a:pPr marL="285750" indent="-285750">
              <a:buFont typeface="Arial" panose="020B0604020202020204" pitchFamily="34" charset="0"/>
              <a:buChar char="•"/>
            </a:pPr>
            <a:r>
              <a:rPr lang="en-AU" sz="2000" b="1" dirty="0">
                <a:effectLst/>
                <a:latin typeface="Times New Roman" panose="02020603050405020304" pitchFamily="18" charset="0"/>
                <a:ea typeface="Times New Roman" panose="02020603050405020304" pitchFamily="18" charset="0"/>
                <a:cs typeface="Arial" panose="020B0604020202020204" pitchFamily="34" charset="0"/>
              </a:rPr>
              <a:t>The people of Australia are desperate for an objective scientific analysis to understand the facts, as opposed to entrenched subjectivity in relation to  climate emergency hysteria or the </a:t>
            </a:r>
            <a:r>
              <a:rPr lang="en-AU" sz="2000" b="1" dirty="0">
                <a:ea typeface="Times New Roman" panose="02020603050405020304" pitchFamily="18" charset="0"/>
                <a:cs typeface="Arial" panose="020B0604020202020204" pitchFamily="34" charset="0"/>
              </a:rPr>
              <a:t>societal impact of </a:t>
            </a:r>
            <a:r>
              <a:rPr lang="en-AU" sz="2000" b="1" dirty="0">
                <a:effectLst/>
                <a:latin typeface="Times New Roman" panose="02020603050405020304" pitchFamily="18" charset="0"/>
                <a:ea typeface="Times New Roman" panose="02020603050405020304" pitchFamily="18" charset="0"/>
                <a:cs typeface="Arial" panose="020B0604020202020204" pitchFamily="34" charset="0"/>
              </a:rPr>
              <a:t>energy transformation </a:t>
            </a:r>
            <a:r>
              <a:rPr lang="en-AU" sz="1800" b="1" dirty="0">
                <a:effectLst/>
                <a:latin typeface="Times New Roman" panose="02020603050405020304" pitchFamily="18" charset="0"/>
                <a:ea typeface="Times New Roman" panose="02020603050405020304" pitchFamily="18" charset="0"/>
                <a:cs typeface="Arial" panose="020B0604020202020204" pitchFamily="34" charset="0"/>
              </a:rPr>
              <a:t>.</a:t>
            </a:r>
          </a:p>
          <a:p>
            <a:pPr marL="285750" indent="-285750">
              <a:buFont typeface="Arial" panose="020B0604020202020204" pitchFamily="34" charset="0"/>
              <a:buChar char="•"/>
            </a:pPr>
            <a:r>
              <a:rPr lang="en-AU" sz="1800" b="1" dirty="0">
                <a:effectLst/>
                <a:latin typeface="Times New Roman" panose="02020603050405020304" pitchFamily="18" charset="0"/>
                <a:ea typeface="Times New Roman" panose="02020603050405020304" pitchFamily="18" charset="0"/>
                <a:cs typeface="Arial" panose="020B0604020202020204" pitchFamily="34" charset="0"/>
              </a:rPr>
              <a:t> </a:t>
            </a:r>
          </a:p>
          <a:p>
            <a:pPr marL="285750" indent="-285750">
              <a:buFont typeface="Arial" panose="020B0604020202020204" pitchFamily="34" charset="0"/>
              <a:buChar char="•"/>
            </a:pPr>
            <a:r>
              <a:rPr lang="en-AU" sz="1800" b="1" dirty="0">
                <a:ea typeface="Times New Roman" panose="02020603050405020304" pitchFamily="18" charset="0"/>
                <a:cs typeface="Arial" panose="020B0604020202020204" pitchFamily="34" charset="0"/>
              </a:rPr>
              <a:t>Back in 2009, </a:t>
            </a:r>
            <a:r>
              <a:rPr lang="en-AU" sz="1800" b="1" dirty="0">
                <a:effectLst/>
                <a:latin typeface="Times New Roman" panose="02020603050405020304" pitchFamily="18" charset="0"/>
                <a:ea typeface="Times New Roman" panose="02020603050405020304" pitchFamily="18" charset="0"/>
                <a:cs typeface="Arial" panose="020B0604020202020204" pitchFamily="34" charset="0"/>
              </a:rPr>
              <a:t>I urged JCU to put a mix of  geoscientists and environmental scientists together, who are prepared to employ the utmost scientific rigour and carry out an independent audit on the data used in climate change science and the mathematical models.</a:t>
            </a:r>
          </a:p>
          <a:p>
            <a:pPr marL="285750" indent="-285750">
              <a:buFont typeface="Arial" panose="020B0604020202020204" pitchFamily="34" charset="0"/>
              <a:buChar char="•"/>
            </a:pPr>
            <a:endParaRPr lang="en-AU" sz="1800" b="1" dirty="0">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r>
              <a:rPr lang="en-AU" sz="1800" b="1" dirty="0">
                <a:effectLst/>
                <a:latin typeface="Times New Roman" panose="02020603050405020304" pitchFamily="18" charset="0"/>
                <a:ea typeface="Times New Roman" panose="02020603050405020304" pitchFamily="18" charset="0"/>
                <a:cs typeface="Arial" panose="020B0604020202020204" pitchFamily="34" charset="0"/>
              </a:rPr>
              <a:t>In a similar fashion to resource modelling every data point should be subjected to scrutiny and scientific rigour before a sign off by competent professionals.</a:t>
            </a:r>
          </a:p>
          <a:p>
            <a:pPr marL="285750" indent="-285750">
              <a:buFont typeface="Arial" panose="020B0604020202020204" pitchFamily="34" charset="0"/>
              <a:buChar char="•"/>
            </a:pPr>
            <a:r>
              <a:rPr lang="en-AU" sz="1800" b="1" dirty="0">
                <a:effectLst/>
                <a:latin typeface="Times New Roman" panose="02020603050405020304" pitchFamily="18" charset="0"/>
                <a:ea typeface="Times New Roman" panose="02020603050405020304" pitchFamily="18" charset="0"/>
                <a:cs typeface="Arial" panose="020B0604020202020204" pitchFamily="34" charset="0"/>
              </a:rPr>
              <a:t> Unquestioning acceptance or dogma is the enemy of science.</a:t>
            </a:r>
          </a:p>
          <a:p>
            <a:pPr marL="285750" indent="-285750">
              <a:buFont typeface="Arial" panose="020B0604020202020204" pitchFamily="34" charset="0"/>
              <a:buChar char="•"/>
            </a:pPr>
            <a:r>
              <a:rPr lang="en-AU" sz="1800" b="1" dirty="0">
                <a:ea typeface="Times New Roman" panose="02020603050405020304" pitchFamily="18" charset="0"/>
                <a:cs typeface="Arial" panose="020B0604020202020204" pitchFamily="34" charset="0"/>
              </a:rPr>
              <a:t>High profile JCU scientists such as Professor Bob Carter and Dr Peter </a:t>
            </a:r>
            <a:r>
              <a:rPr lang="en-AU" sz="1800" b="1" dirty="0" err="1">
                <a:ea typeface="Times New Roman" panose="02020603050405020304" pitchFamily="18" charset="0"/>
                <a:cs typeface="Arial" panose="020B0604020202020204" pitchFamily="34" charset="0"/>
              </a:rPr>
              <a:t>Ridd</a:t>
            </a:r>
            <a:r>
              <a:rPr lang="en-AU" sz="1800" b="1" dirty="0">
                <a:ea typeface="Times New Roman" panose="02020603050405020304" pitchFamily="18" charset="0"/>
                <a:cs typeface="Arial" panose="020B0604020202020204" pitchFamily="34" charset="0"/>
              </a:rPr>
              <a:t> would have given the project great credibility, and potentially global recognition.  ALAS !! A MISSED OPPORTUNITY</a:t>
            </a:r>
            <a:endParaRPr lang="en-AU" sz="1800" b="1" dirty="0">
              <a:effectLst/>
              <a:latin typeface="Times New Roman" panose="02020603050405020304" pitchFamily="18" charset="0"/>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endParaRPr lang="en-AU" sz="1800" b="1" dirty="0">
              <a:cs typeface="Arial" panose="020B0604020202020204" pitchFamily="34" charset="0"/>
            </a:endParaRPr>
          </a:p>
          <a:p>
            <a:pPr marL="285750" indent="-285750">
              <a:buFont typeface="Arial" panose="020B0604020202020204" pitchFamily="34" charset="0"/>
              <a:buChar char="•"/>
            </a:pPr>
            <a:endParaRPr lang="en-AU" dirty="0"/>
          </a:p>
        </p:txBody>
      </p:sp>
    </p:spTree>
    <p:extLst>
      <p:ext uri="{BB962C8B-B14F-4D97-AF65-F5344CB8AC3E}">
        <p14:creationId xmlns:p14="http://schemas.microsoft.com/office/powerpoint/2010/main" val="42910220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0" y="962337"/>
            <a:ext cx="2015968" cy="3762807"/>
          </a:xfrm>
        </p:spPr>
        <p:txBody>
          <a:bodyPr vert="horz" anchor="ctr">
            <a:normAutofit fontScale="90000"/>
            <a:scene3d>
              <a:camera prst="orthographicFront"/>
              <a:lightRig rig="soft" dir="t">
                <a:rot lat="0" lon="0" rev="16800000"/>
              </a:lightRig>
            </a:scene3d>
            <a:sp3d prstMaterial="softEdge">
              <a:bevelT w="38100" h="38100"/>
            </a:sp3d>
          </a:bodyPr>
          <a:lstStyle/>
          <a:p>
            <a:r>
              <a:rPr lang="en-US" sz="2000" dirty="0">
                <a:latin typeface="Arial Black" panose="020B0A04020102020204" pitchFamily="34" charset="0"/>
                <a:cs typeface="Times New Roman" panose="02020603050405020304" pitchFamily="18" charset="0"/>
              </a:rPr>
              <a:t>JCUs Actions</a:t>
            </a:r>
            <a:br>
              <a:rPr lang="en-US" sz="2000" dirty="0">
                <a:latin typeface="Arial Black" panose="020B0A04020102020204" pitchFamily="34" charset="0"/>
                <a:cs typeface="Times New Roman" panose="02020603050405020304" pitchFamily="18" charset="0"/>
              </a:rPr>
            </a:br>
            <a:r>
              <a:rPr lang="en-US" sz="2000" dirty="0">
                <a:latin typeface="Arial Black" panose="020B0A04020102020204" pitchFamily="34" charset="0"/>
                <a:cs typeface="Times New Roman" panose="02020603050405020304" pitchFamily="18" charset="0"/>
              </a:rPr>
              <a:t/>
            </a:r>
            <a:br>
              <a:rPr lang="en-US" sz="2000" dirty="0">
                <a:latin typeface="Arial Black" panose="020B0A04020102020204" pitchFamily="34" charset="0"/>
                <a:cs typeface="Times New Roman" panose="02020603050405020304" pitchFamily="18" charset="0"/>
              </a:rPr>
            </a:br>
            <a:r>
              <a:rPr lang="en-US" sz="2000" dirty="0">
                <a:latin typeface="Arial Black" panose="020B0A04020102020204" pitchFamily="34" charset="0"/>
                <a:cs typeface="Times New Roman" panose="02020603050405020304" pitchFamily="18" charset="0"/>
              </a:rPr>
              <a:t>De-platforms</a:t>
            </a:r>
            <a:br>
              <a:rPr lang="en-US" sz="2000" dirty="0">
                <a:latin typeface="Arial Black" panose="020B0A04020102020204" pitchFamily="34" charset="0"/>
                <a:cs typeface="Times New Roman" panose="02020603050405020304" pitchFamily="18" charset="0"/>
              </a:rPr>
            </a:br>
            <a:r>
              <a:rPr lang="en-US" sz="2000" dirty="0">
                <a:latin typeface="Arial Black" panose="020B0A04020102020204" pitchFamily="34" charset="0"/>
                <a:cs typeface="Times New Roman" panose="02020603050405020304" pitchFamily="18" charset="0"/>
              </a:rPr>
              <a:t>Professor Carter</a:t>
            </a:r>
            <a:br>
              <a:rPr lang="en-US" sz="2000" dirty="0">
                <a:latin typeface="Arial Black" panose="020B0A04020102020204" pitchFamily="34" charset="0"/>
                <a:cs typeface="Times New Roman" panose="02020603050405020304" pitchFamily="18" charset="0"/>
              </a:rPr>
            </a:br>
            <a:r>
              <a:rPr lang="en-US" sz="2000" dirty="0">
                <a:latin typeface="Arial Black" panose="020B0A04020102020204" pitchFamily="34" charset="0"/>
                <a:cs typeface="Times New Roman" panose="02020603050405020304" pitchFamily="18" charset="0"/>
              </a:rPr>
              <a:t/>
            </a:r>
            <a:br>
              <a:rPr lang="en-US" sz="2000" dirty="0">
                <a:latin typeface="Arial Black" panose="020B0A04020102020204" pitchFamily="34" charset="0"/>
                <a:cs typeface="Times New Roman" panose="02020603050405020304" pitchFamily="18" charset="0"/>
              </a:rPr>
            </a:br>
            <a:r>
              <a:rPr lang="en-US" sz="2000" dirty="0">
                <a:latin typeface="Arial Black" panose="020B0A04020102020204" pitchFamily="34" charset="0"/>
                <a:cs typeface="Times New Roman" panose="02020603050405020304" pitchFamily="18" charset="0"/>
              </a:rPr>
              <a:t>Sacks</a:t>
            </a:r>
            <a:br>
              <a:rPr lang="en-US" sz="2000" dirty="0">
                <a:latin typeface="Arial Black" panose="020B0A04020102020204" pitchFamily="34" charset="0"/>
                <a:cs typeface="Times New Roman" panose="02020603050405020304" pitchFamily="18" charset="0"/>
              </a:rPr>
            </a:br>
            <a:r>
              <a:rPr lang="en-US" sz="2000" dirty="0">
                <a:latin typeface="Arial Black" panose="020B0A04020102020204" pitchFamily="34" charset="0"/>
                <a:cs typeface="Times New Roman" panose="02020603050405020304" pitchFamily="18" charset="0"/>
              </a:rPr>
              <a:t>Dr Peter </a:t>
            </a:r>
            <a:r>
              <a:rPr lang="en-US" sz="2000" dirty="0" err="1">
                <a:latin typeface="Arial Black" panose="020B0A04020102020204" pitchFamily="34" charset="0"/>
                <a:cs typeface="Times New Roman" panose="02020603050405020304" pitchFamily="18" charset="0"/>
              </a:rPr>
              <a:t>Ridd</a:t>
            </a:r>
            <a:r>
              <a:rPr lang="en-US" sz="2000" dirty="0">
                <a:latin typeface="Arial Black" panose="020B0A04020102020204" pitchFamily="34" charset="0"/>
                <a:cs typeface="Times New Roman" panose="02020603050405020304" pitchFamily="18" charset="0"/>
              </a:rPr>
              <a:t> </a:t>
            </a:r>
            <a:br>
              <a:rPr lang="en-US" sz="2000" dirty="0">
                <a:latin typeface="Arial Black" panose="020B0A04020102020204" pitchFamily="34" charset="0"/>
                <a:cs typeface="Times New Roman" panose="02020603050405020304" pitchFamily="18" charset="0"/>
              </a:rPr>
            </a:br>
            <a:r>
              <a:rPr lang="en-US" sz="2000" dirty="0">
                <a:latin typeface="Arial Black" panose="020B0A04020102020204" pitchFamily="34" charset="0"/>
                <a:cs typeface="Times New Roman" panose="02020603050405020304" pitchFamily="18" charset="0"/>
              </a:rPr>
              <a:t/>
            </a:r>
            <a:br>
              <a:rPr lang="en-US" sz="2000" dirty="0">
                <a:latin typeface="Arial Black" panose="020B0A04020102020204" pitchFamily="34" charset="0"/>
                <a:cs typeface="Times New Roman" panose="02020603050405020304" pitchFamily="18" charset="0"/>
              </a:rPr>
            </a:br>
            <a:r>
              <a:rPr lang="en-US" sz="2000" dirty="0">
                <a:latin typeface="Arial Black" panose="020B0A04020102020204" pitchFamily="34" charset="0"/>
                <a:cs typeface="Times New Roman" panose="02020603050405020304" pitchFamily="18" charset="0"/>
              </a:rPr>
              <a:t>Contest of Ideas should be a fundamental tenet of a  university</a:t>
            </a:r>
            <a:br>
              <a:rPr lang="en-US" sz="2000" dirty="0">
                <a:latin typeface="Arial Black" panose="020B0A04020102020204" pitchFamily="34" charset="0"/>
                <a:cs typeface="Times New Roman" panose="02020603050405020304" pitchFamily="18" charset="0"/>
              </a:rPr>
            </a:br>
            <a:endParaRPr lang="en-AU" sz="2000" dirty="0">
              <a:latin typeface="Arial Black" panose="020B0A04020102020204" pitchFamily="34" charset="0"/>
              <a:cs typeface="Times New Roman" panose="02020603050405020304" pitchFamily="18" charset="0"/>
            </a:endParaRPr>
          </a:p>
        </p:txBody>
      </p:sp>
      <p:pic>
        <p:nvPicPr>
          <p:cNvPr id="3" name="Picture 2" descr="TerraSearch_Photoshop_LOGO">
            <a:extLst>
              <a:ext uri="{FF2B5EF4-FFF2-40B4-BE49-F238E27FC236}">
                <a16:creationId xmlns:a16="http://schemas.microsoft.com/office/drawing/2014/main" xmlns="" id="{FF79B7EE-B666-3E6B-DCAA-B0F3AA13E338}"/>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8244408" y="6309320"/>
            <a:ext cx="672518" cy="448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9">
            <a:extLst>
              <a:ext uri="{FF2B5EF4-FFF2-40B4-BE49-F238E27FC236}">
                <a16:creationId xmlns:a16="http://schemas.microsoft.com/office/drawing/2014/main" xmlns="" id="{A02E3543-2945-C07D-ECBB-A0D5DD9159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26" y="6093295"/>
            <a:ext cx="601336" cy="637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 descr="Logo&#10;&#10;Description automatically generated">
            <a:extLst>
              <a:ext uri="{FF2B5EF4-FFF2-40B4-BE49-F238E27FC236}">
                <a16:creationId xmlns:a16="http://schemas.microsoft.com/office/drawing/2014/main" xmlns="" id="{7FD58601-5B07-5548-1F27-4FDBF93AF4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6174581"/>
            <a:ext cx="102235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xmlns="" id="{3D70E5B7-6D82-AEB1-AE1E-D5A3E275A979}"/>
              </a:ext>
            </a:extLst>
          </p:cNvPr>
          <p:cNvSpPr txBox="1"/>
          <p:nvPr/>
        </p:nvSpPr>
        <p:spPr>
          <a:xfrm>
            <a:off x="2778919" y="6471012"/>
            <a:ext cx="4824536" cy="369332"/>
          </a:xfrm>
          <a:prstGeom prst="rect">
            <a:avLst/>
          </a:prstGeom>
          <a:noFill/>
        </p:spPr>
        <p:txBody>
          <a:bodyPr wrap="square">
            <a:spAutoFit/>
          </a:bodyPr>
          <a:lstStyle/>
          <a:p>
            <a:r>
              <a:rPr lang="en-AU" sz="1800" b="1" cap="all" dirty="0">
                <a:ln w="6350">
                  <a:noFill/>
                </a:ln>
                <a:solidFill>
                  <a:srgbClr val="FFFF00"/>
                </a:solidFill>
                <a:effectLst>
                  <a:outerShdw blurRad="127000" dist="200000" dir="2700000" algn="tl" rotWithShape="0">
                    <a:srgbClr val="000000">
                      <a:alpha val="30000"/>
                    </a:srgbClr>
                  </a:outerShdw>
                </a:effectLst>
                <a:latin typeface="Arial Black" pitchFamily="34" charset="0"/>
                <a:ea typeface="+mj-ea"/>
                <a:cs typeface="+mj-cs"/>
              </a:rPr>
              <a:t>EGRU ENGAGEMENT DAY 3/11/2022</a:t>
            </a:r>
            <a:endParaRPr lang="en-AU" sz="1800" dirty="0"/>
          </a:p>
        </p:txBody>
      </p:sp>
      <p:pic>
        <p:nvPicPr>
          <p:cNvPr id="10" name="Picture 9" descr="A picture containing text, newspaper&#10;&#10;Description automatically generated">
            <a:extLst>
              <a:ext uri="{FF2B5EF4-FFF2-40B4-BE49-F238E27FC236}">
                <a16:creationId xmlns:a16="http://schemas.microsoft.com/office/drawing/2014/main" xmlns="" id="{327C6A63-1115-D5A9-9284-4CB9F165405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89" t="6565" r="15350" b="996"/>
          <a:stretch/>
        </p:blipFill>
        <p:spPr>
          <a:xfrm>
            <a:off x="1994032" y="332656"/>
            <a:ext cx="6922893" cy="5774466"/>
          </a:xfrm>
          <a:prstGeom prst="rect">
            <a:avLst/>
          </a:prstGeom>
        </p:spPr>
      </p:pic>
    </p:spTree>
    <p:extLst>
      <p:ext uri="{BB962C8B-B14F-4D97-AF65-F5344CB8AC3E}">
        <p14:creationId xmlns:p14="http://schemas.microsoft.com/office/powerpoint/2010/main" val="4942614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13537" y="131842"/>
            <a:ext cx="8803389" cy="1141364"/>
          </a:xfrm>
        </p:spPr>
        <p:txBody>
          <a:bodyPr vert="horz" anchor="ctr">
            <a:normAutofit fontScale="90000"/>
            <a:scene3d>
              <a:camera prst="orthographicFront"/>
              <a:lightRig rig="soft" dir="t">
                <a:rot lat="0" lon="0" rev="16800000"/>
              </a:lightRig>
            </a:scene3d>
            <a:sp3d prstMaterial="softEdge">
              <a:bevelT w="38100" h="38100"/>
            </a:sp3d>
          </a:bodyPr>
          <a:lstStyle/>
          <a:p>
            <a:r>
              <a:rPr lang="en-US" sz="3100" dirty="0">
                <a:latin typeface="Arial Black" panose="020B0A04020102020204" pitchFamily="34" charset="0"/>
                <a:cs typeface="Times New Roman" panose="02020603050405020304" pitchFamily="18" charset="0"/>
              </a:rPr>
              <a:t>Industry requires new professionals. This will be solved . It will be up to EGRU/JCU how involved it wants to be in the process.   </a:t>
            </a:r>
            <a:endParaRPr lang="en-AU" sz="3100" dirty="0">
              <a:latin typeface="Arial Black" panose="020B0A04020102020204" pitchFamily="34" charset="0"/>
              <a:cs typeface="Times New Roman" panose="02020603050405020304" pitchFamily="18" charset="0"/>
            </a:endParaRPr>
          </a:p>
        </p:txBody>
      </p:sp>
      <p:pic>
        <p:nvPicPr>
          <p:cNvPr id="3" name="Picture 2" descr="TerraSearch_Photoshop_LOGO">
            <a:extLst>
              <a:ext uri="{FF2B5EF4-FFF2-40B4-BE49-F238E27FC236}">
                <a16:creationId xmlns:a16="http://schemas.microsoft.com/office/drawing/2014/main" xmlns="" id="{FF79B7EE-B666-3E6B-DCAA-B0F3AA13E338}"/>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8244408" y="6309320"/>
            <a:ext cx="672518" cy="448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9">
            <a:extLst>
              <a:ext uri="{FF2B5EF4-FFF2-40B4-BE49-F238E27FC236}">
                <a16:creationId xmlns:a16="http://schemas.microsoft.com/office/drawing/2014/main" xmlns="" id="{A02E3543-2945-C07D-ECBB-A0D5DD9159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674" y="6001535"/>
            <a:ext cx="713731" cy="756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 descr="Logo&#10;&#10;Description automatically generated">
            <a:extLst>
              <a:ext uri="{FF2B5EF4-FFF2-40B4-BE49-F238E27FC236}">
                <a16:creationId xmlns:a16="http://schemas.microsoft.com/office/drawing/2014/main" xmlns="" id="{7FD58601-5B07-5548-1F27-4FDBF93AF4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0768" y="6254361"/>
            <a:ext cx="1045118" cy="55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xmlns="" id="{3D70E5B7-6D82-AEB1-AE1E-D5A3E275A979}"/>
              </a:ext>
            </a:extLst>
          </p:cNvPr>
          <p:cNvSpPr txBox="1"/>
          <p:nvPr/>
        </p:nvSpPr>
        <p:spPr>
          <a:xfrm>
            <a:off x="3662604" y="6361022"/>
            <a:ext cx="4824536" cy="369332"/>
          </a:xfrm>
          <a:prstGeom prst="rect">
            <a:avLst/>
          </a:prstGeom>
          <a:noFill/>
        </p:spPr>
        <p:txBody>
          <a:bodyPr wrap="square">
            <a:spAutoFit/>
          </a:bodyPr>
          <a:lstStyle/>
          <a:p>
            <a:r>
              <a:rPr lang="en-AU" sz="1800" b="1" cap="all" dirty="0">
                <a:ln w="6350">
                  <a:noFill/>
                </a:ln>
                <a:solidFill>
                  <a:srgbClr val="FFFF00"/>
                </a:solidFill>
                <a:effectLst>
                  <a:outerShdw blurRad="127000" dist="200000" dir="2700000" algn="tl" rotWithShape="0">
                    <a:srgbClr val="000000">
                      <a:alpha val="30000"/>
                    </a:srgbClr>
                  </a:outerShdw>
                </a:effectLst>
                <a:latin typeface="Arial Black" pitchFamily="34" charset="0"/>
                <a:ea typeface="+mj-ea"/>
                <a:cs typeface="+mj-cs"/>
              </a:rPr>
              <a:t>EGRU ENGAGEMENT DAY 3/11/2022</a:t>
            </a:r>
            <a:endParaRPr lang="en-AU" sz="1800" dirty="0"/>
          </a:p>
        </p:txBody>
      </p:sp>
      <p:pic>
        <p:nvPicPr>
          <p:cNvPr id="12" name="Picture 11" descr="A picture containing qr code&#10;&#10;Description automatically generated">
            <a:extLst>
              <a:ext uri="{FF2B5EF4-FFF2-40B4-BE49-F238E27FC236}">
                <a16:creationId xmlns:a16="http://schemas.microsoft.com/office/drawing/2014/main" xmlns="" id="{12ED73F1-817A-E753-51AF-56E25BEF3E1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66" t="83950" r="67943" b="9624"/>
          <a:stretch/>
        </p:blipFill>
        <p:spPr>
          <a:xfrm>
            <a:off x="1449519" y="6123926"/>
            <a:ext cx="1152128" cy="534669"/>
          </a:xfrm>
          <a:prstGeom prst="rect">
            <a:avLst/>
          </a:prstGeom>
        </p:spPr>
      </p:pic>
      <p:pic>
        <p:nvPicPr>
          <p:cNvPr id="13" name="Picture 12" descr="A picture containing engineering drawing&#10;&#10;Description automatically generated">
            <a:extLst>
              <a:ext uri="{FF2B5EF4-FFF2-40B4-BE49-F238E27FC236}">
                <a16:creationId xmlns:a16="http://schemas.microsoft.com/office/drawing/2014/main" xmlns="" id="{C647C2E0-12FA-23A4-3A40-55C877D50AF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369" t="10101" r="20291" b="69949"/>
          <a:stretch/>
        </p:blipFill>
        <p:spPr>
          <a:xfrm>
            <a:off x="160297" y="6001534"/>
            <a:ext cx="451263" cy="779454"/>
          </a:xfrm>
          <a:prstGeom prst="rect">
            <a:avLst/>
          </a:prstGeom>
        </p:spPr>
      </p:pic>
      <p:sp>
        <p:nvSpPr>
          <p:cNvPr id="4" name="TextBox 3">
            <a:extLst>
              <a:ext uri="{FF2B5EF4-FFF2-40B4-BE49-F238E27FC236}">
                <a16:creationId xmlns:a16="http://schemas.microsoft.com/office/drawing/2014/main" xmlns="" id="{4DC5ADB2-FCAD-A4A2-4185-8CF339F0AE02}"/>
              </a:ext>
            </a:extLst>
          </p:cNvPr>
          <p:cNvSpPr txBox="1"/>
          <p:nvPr/>
        </p:nvSpPr>
        <p:spPr>
          <a:xfrm>
            <a:off x="329048" y="1161447"/>
            <a:ext cx="8372365" cy="1569660"/>
          </a:xfrm>
          <a:prstGeom prst="rect">
            <a:avLst/>
          </a:prstGeom>
          <a:noFill/>
        </p:spPr>
        <p:txBody>
          <a:bodyPr wrap="square" rtlCol="0">
            <a:spAutoFit/>
          </a:bodyPr>
          <a:lstStyle/>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AU" dirty="0"/>
          </a:p>
        </p:txBody>
      </p:sp>
      <p:sp>
        <p:nvSpPr>
          <p:cNvPr id="6" name="TextBox 5">
            <a:extLst>
              <a:ext uri="{FF2B5EF4-FFF2-40B4-BE49-F238E27FC236}">
                <a16:creationId xmlns:a16="http://schemas.microsoft.com/office/drawing/2014/main" xmlns="" id="{7EE94C5E-5E3B-A16D-AC8A-DCB1946FA8F6}"/>
              </a:ext>
            </a:extLst>
          </p:cNvPr>
          <p:cNvSpPr txBox="1"/>
          <p:nvPr/>
        </p:nvSpPr>
        <p:spPr>
          <a:xfrm rot="10800000" flipV="1">
            <a:off x="364935" y="343542"/>
            <a:ext cx="7848871" cy="6170920"/>
          </a:xfrm>
          <a:prstGeom prst="rect">
            <a:avLst/>
          </a:prstGeom>
          <a:noFill/>
        </p:spPr>
        <p:txBody>
          <a:bodyPr wrap="square">
            <a:spAutoFit/>
          </a:bodyPr>
          <a:lstStyle/>
          <a:p>
            <a:pPr algn="just">
              <a:spcAft>
                <a:spcPts val="1100"/>
              </a:spcAft>
              <a:tabLst>
                <a:tab pos="1530350" algn="l"/>
              </a:tabLst>
            </a:pPr>
            <a:endParaRPr lang="en-US" sz="2000" spc="-25"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1100"/>
              </a:spcAft>
              <a:tabLst>
                <a:tab pos="1530350" algn="l"/>
              </a:tabLst>
            </a:pPr>
            <a:r>
              <a:rPr lang="en-US" sz="2000" spc="-25" dirty="0">
                <a:effectLst/>
                <a:latin typeface="Times New Roman" panose="02020603050405020304" pitchFamily="18" charset="0"/>
                <a:ea typeface="Times New Roman" panose="02020603050405020304" pitchFamily="18" charset="0"/>
                <a:cs typeface="Times New Roman" panose="02020603050405020304" pitchFamily="18" charset="0"/>
              </a:rPr>
              <a:t>I</a:t>
            </a:r>
          </a:p>
          <a:p>
            <a:pPr algn="just">
              <a:spcAft>
                <a:spcPts val="1100"/>
              </a:spcAft>
              <a:tabLst>
                <a:tab pos="1530350" algn="l"/>
              </a:tabLst>
            </a:pPr>
            <a:r>
              <a:rPr lang="en-US" sz="2000" spc="-25" dirty="0">
                <a:ea typeface="Times New Roman" panose="02020603050405020304" pitchFamily="18" charset="0"/>
                <a:cs typeface="Times New Roman" panose="02020603050405020304" pitchFamily="18" charset="0"/>
              </a:rPr>
              <a:t>I</a:t>
            </a:r>
            <a:r>
              <a:rPr lang="en-US" sz="2000" spc="-25" dirty="0">
                <a:effectLst/>
                <a:latin typeface="Times New Roman" panose="02020603050405020304" pitchFamily="18" charset="0"/>
                <a:ea typeface="Times New Roman" panose="02020603050405020304" pitchFamily="18" charset="0"/>
                <a:cs typeface="Times New Roman" panose="02020603050405020304" pitchFamily="18" charset="0"/>
              </a:rPr>
              <a:t>n one of the regular reviews of EGRU ,back in 2009 , I pointed out as an active </a:t>
            </a:r>
            <a:r>
              <a:rPr lang="en-US" sz="2000" spc="-25" dirty="0">
                <a:ea typeface="Times New Roman" panose="02020603050405020304" pitchFamily="18" charset="0"/>
                <a:cs typeface="Times New Roman" panose="02020603050405020304" pitchFamily="18" charset="0"/>
              </a:rPr>
              <a:t>owner of an exploration business and explorer ,</a:t>
            </a:r>
            <a:r>
              <a:rPr lang="en-US" sz="2000" spc="-25" dirty="0">
                <a:effectLst/>
                <a:latin typeface="Times New Roman" panose="02020603050405020304" pitchFamily="18" charset="0"/>
                <a:ea typeface="Times New Roman" panose="02020603050405020304" pitchFamily="18" charset="0"/>
                <a:cs typeface="Times New Roman" panose="02020603050405020304" pitchFamily="18" charset="0"/>
              </a:rPr>
              <a:t> there will be more requirements for hard science. I feel that this is what the world is crying out for. Soft science courses are already  two a penny. First principle understanding of mineralogy, mineral chemistry, structural geology, fluid pathways, geophysics are all needed in combination with geology interpretation and recognition of the ore environment . </a:t>
            </a:r>
          </a:p>
          <a:p>
            <a:pPr algn="just">
              <a:spcAft>
                <a:spcPts val="1100"/>
              </a:spcAft>
              <a:tabLst>
                <a:tab pos="1530350" algn="l"/>
              </a:tabLst>
            </a:pPr>
            <a:r>
              <a:rPr lang="en-US" sz="2000" spc="-25" dirty="0">
                <a:effectLst/>
                <a:latin typeface="Times New Roman" panose="02020603050405020304" pitchFamily="18" charset="0"/>
                <a:ea typeface="Times New Roman" panose="02020603050405020304" pitchFamily="18" charset="0"/>
                <a:cs typeface="Times New Roman" panose="02020603050405020304" pitchFamily="18" charset="0"/>
              </a:rPr>
              <a:t>This hard science link is partially under way with the Faculty of Engineering &amp; Science., but more needs to be done, </a:t>
            </a:r>
            <a:r>
              <a:rPr lang="en-US" sz="2000" spc="-25" dirty="0" err="1">
                <a:effectLst/>
                <a:latin typeface="Times New Roman" panose="02020603050405020304" pitchFamily="18" charset="0"/>
                <a:ea typeface="Times New Roman" panose="02020603050405020304" pitchFamily="18" charset="0"/>
                <a:cs typeface="Times New Roman" panose="02020603050405020304" pitchFamily="18" charset="0"/>
              </a:rPr>
              <a:t>eg</a:t>
            </a:r>
            <a:r>
              <a:rPr lang="en-US" sz="2000" spc="-25" dirty="0">
                <a:effectLst/>
                <a:latin typeface="Times New Roman" panose="02020603050405020304" pitchFamily="18" charset="0"/>
                <a:ea typeface="Times New Roman" panose="02020603050405020304" pitchFamily="18" charset="0"/>
                <a:cs typeface="Times New Roman" panose="02020603050405020304" pitchFamily="18" charset="0"/>
              </a:rPr>
              <a:t> exploration geophysics.  </a:t>
            </a:r>
          </a:p>
          <a:p>
            <a:pPr algn="just">
              <a:spcAft>
                <a:spcPts val="1100"/>
              </a:spcAft>
              <a:tabLst>
                <a:tab pos="1530350" algn="l"/>
              </a:tabLst>
            </a:pPr>
            <a:r>
              <a:rPr lang="en-US" sz="2000" spc="-25" dirty="0">
                <a:effectLst/>
                <a:latin typeface="Times New Roman" panose="02020603050405020304" pitchFamily="18" charset="0"/>
                <a:ea typeface="Times New Roman" panose="02020603050405020304" pitchFamily="18" charset="0"/>
                <a:cs typeface="Times New Roman" panose="02020603050405020304" pitchFamily="18" charset="0"/>
              </a:rPr>
              <a:t>There is an obvious need to  encourage and incentivize students to look at a professional career in the Resource Sector as full of Job Satisfaction and making a great contributor to our Common</a:t>
            </a:r>
            <a:r>
              <a:rPr lang="en-US" sz="2000" spc="-25" dirty="0">
                <a:ea typeface="Times New Roman" panose="02020603050405020304" pitchFamily="18" charset="0"/>
                <a:cs typeface="Times New Roman" panose="02020603050405020304" pitchFamily="18" charset="0"/>
              </a:rPr>
              <a:t>wealth. </a:t>
            </a:r>
            <a:r>
              <a:rPr lang="en-US" sz="2000" spc="-25"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spcAft>
                <a:spcPts val="1100"/>
              </a:spcAft>
              <a:tabLst>
                <a:tab pos="1530350" algn="l"/>
              </a:tabLst>
            </a:pPr>
            <a:r>
              <a:rPr lang="en-US" sz="2000" spc="-25" dirty="0">
                <a:ea typeface="Times New Roman" panose="02020603050405020304" pitchFamily="18" charset="0"/>
                <a:cs typeface="Times New Roman" panose="02020603050405020304" pitchFamily="18" charset="0"/>
              </a:rPr>
              <a:t>Skill shortage applies to field technicians –Cross over with TAFE but seems clear that unis are  not interested. </a:t>
            </a:r>
            <a:endParaRPr lang="en-US" sz="2000" spc="-25"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1100"/>
              </a:spcAft>
              <a:tabLst>
                <a:tab pos="1530350" algn="l"/>
              </a:tabLst>
            </a:pPr>
            <a:endParaRPr lang="en-AU" sz="2000" spc="-25"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59690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54048" y="62352"/>
            <a:ext cx="7126264" cy="599096"/>
          </a:xfrm>
        </p:spPr>
        <p:txBody>
          <a:bodyPr vert="horz" anchor="ctr">
            <a:normAutofit/>
            <a:scene3d>
              <a:camera prst="orthographicFront"/>
              <a:lightRig rig="soft" dir="t">
                <a:rot lat="0" lon="0" rev="16800000"/>
              </a:lightRig>
            </a:scene3d>
            <a:sp3d prstMaterial="softEdge">
              <a:bevelT w="38100" h="38100"/>
            </a:sp3d>
          </a:bodyPr>
          <a:lstStyle/>
          <a:p>
            <a:r>
              <a:rPr lang="en-US" sz="2000" dirty="0">
                <a:latin typeface="Arial Black" panose="020B0A04020102020204" pitchFamily="34" charset="0"/>
                <a:cs typeface="Times New Roman" panose="02020603050405020304" pitchFamily="18" charset="0"/>
              </a:rPr>
              <a:t>Captain Cook’s  data gathering instruments 1770 </a:t>
            </a:r>
            <a:endParaRPr lang="en-AU" sz="2000" dirty="0">
              <a:latin typeface="Arial Black" panose="020B0A04020102020204" pitchFamily="34" charset="0"/>
              <a:cs typeface="Times New Roman" panose="02020603050405020304" pitchFamily="18" charset="0"/>
            </a:endParaRPr>
          </a:p>
        </p:txBody>
      </p:sp>
      <p:pic>
        <p:nvPicPr>
          <p:cNvPr id="3" name="Picture 2" descr="TerraSearch_Photoshop_LOGO">
            <a:extLst>
              <a:ext uri="{FF2B5EF4-FFF2-40B4-BE49-F238E27FC236}">
                <a16:creationId xmlns:a16="http://schemas.microsoft.com/office/drawing/2014/main" xmlns="" id="{FF79B7EE-B666-3E6B-DCAA-B0F3AA13E338}"/>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8244408" y="6309320"/>
            <a:ext cx="672518" cy="448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9">
            <a:extLst>
              <a:ext uri="{FF2B5EF4-FFF2-40B4-BE49-F238E27FC236}">
                <a16:creationId xmlns:a16="http://schemas.microsoft.com/office/drawing/2014/main" xmlns="" id="{A02E3543-2945-C07D-ECBB-A0D5DD9159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674" y="6001535"/>
            <a:ext cx="713731" cy="756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 descr="Logo&#10;&#10;Description automatically generated">
            <a:extLst>
              <a:ext uri="{FF2B5EF4-FFF2-40B4-BE49-F238E27FC236}">
                <a16:creationId xmlns:a16="http://schemas.microsoft.com/office/drawing/2014/main" xmlns="" id="{7FD58601-5B07-5548-1F27-4FDBF93AF4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0768" y="6254361"/>
            <a:ext cx="1045118" cy="55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xmlns="" id="{3D70E5B7-6D82-AEB1-AE1E-D5A3E275A979}"/>
              </a:ext>
            </a:extLst>
          </p:cNvPr>
          <p:cNvSpPr txBox="1"/>
          <p:nvPr/>
        </p:nvSpPr>
        <p:spPr>
          <a:xfrm>
            <a:off x="3662604" y="6361022"/>
            <a:ext cx="4824536" cy="369332"/>
          </a:xfrm>
          <a:prstGeom prst="rect">
            <a:avLst/>
          </a:prstGeom>
          <a:noFill/>
        </p:spPr>
        <p:txBody>
          <a:bodyPr wrap="square">
            <a:spAutoFit/>
          </a:bodyPr>
          <a:lstStyle/>
          <a:p>
            <a:r>
              <a:rPr lang="en-AU" sz="1800" b="1" cap="all" dirty="0">
                <a:ln w="6350">
                  <a:noFill/>
                </a:ln>
                <a:solidFill>
                  <a:srgbClr val="FFFF00"/>
                </a:solidFill>
                <a:effectLst>
                  <a:outerShdw blurRad="127000" dist="200000" dir="2700000" algn="tl" rotWithShape="0">
                    <a:srgbClr val="000000">
                      <a:alpha val="30000"/>
                    </a:srgbClr>
                  </a:outerShdw>
                </a:effectLst>
                <a:latin typeface="Arial Black" pitchFamily="34" charset="0"/>
                <a:ea typeface="+mj-ea"/>
                <a:cs typeface="+mj-cs"/>
              </a:rPr>
              <a:t>EGRU ENGAGEMENT DAY 3/11/2022</a:t>
            </a:r>
            <a:endParaRPr lang="en-AU" sz="1800" dirty="0"/>
          </a:p>
        </p:txBody>
      </p:sp>
      <p:pic>
        <p:nvPicPr>
          <p:cNvPr id="12" name="Picture 11" descr="A picture containing qr code&#10;&#10;Description automatically generated">
            <a:extLst>
              <a:ext uri="{FF2B5EF4-FFF2-40B4-BE49-F238E27FC236}">
                <a16:creationId xmlns:a16="http://schemas.microsoft.com/office/drawing/2014/main" xmlns="" id="{12ED73F1-817A-E753-51AF-56E25BEF3E1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66" t="83950" r="67943" b="9624"/>
          <a:stretch/>
        </p:blipFill>
        <p:spPr>
          <a:xfrm>
            <a:off x="1449519" y="6123926"/>
            <a:ext cx="1152128" cy="534669"/>
          </a:xfrm>
          <a:prstGeom prst="rect">
            <a:avLst/>
          </a:prstGeom>
        </p:spPr>
      </p:pic>
      <p:pic>
        <p:nvPicPr>
          <p:cNvPr id="13" name="Picture 12" descr="A picture containing engineering drawing&#10;&#10;Description automatically generated">
            <a:extLst>
              <a:ext uri="{FF2B5EF4-FFF2-40B4-BE49-F238E27FC236}">
                <a16:creationId xmlns:a16="http://schemas.microsoft.com/office/drawing/2014/main" xmlns="" id="{C647C2E0-12FA-23A4-3A40-55C877D50AF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369" t="10101" r="20291" b="69949"/>
          <a:stretch/>
        </p:blipFill>
        <p:spPr>
          <a:xfrm>
            <a:off x="160297" y="6001534"/>
            <a:ext cx="451263" cy="779454"/>
          </a:xfrm>
          <a:prstGeom prst="rect">
            <a:avLst/>
          </a:prstGeom>
        </p:spPr>
      </p:pic>
      <p:pic>
        <p:nvPicPr>
          <p:cNvPr id="17" name="Picture 16" descr="A picture containing text, box&#10;&#10;Description automatically generated">
            <a:extLst>
              <a:ext uri="{FF2B5EF4-FFF2-40B4-BE49-F238E27FC236}">
                <a16:creationId xmlns:a16="http://schemas.microsoft.com/office/drawing/2014/main" xmlns="" id="{0495C1BE-88AD-389F-E152-752531015D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4048" y="3544570"/>
            <a:ext cx="2949800" cy="2212350"/>
          </a:xfrm>
          <a:prstGeom prst="rect">
            <a:avLst/>
          </a:prstGeom>
        </p:spPr>
      </p:pic>
      <p:pic>
        <p:nvPicPr>
          <p:cNvPr id="19" name="Picture 18" descr="A picture containing music, brass, hat&#10;&#10;Description automatically generated">
            <a:extLst>
              <a:ext uri="{FF2B5EF4-FFF2-40B4-BE49-F238E27FC236}">
                <a16:creationId xmlns:a16="http://schemas.microsoft.com/office/drawing/2014/main" xmlns="" id="{EEA2603B-2A3F-E244-0FE5-134ADE346688}"/>
              </a:ext>
            </a:extLst>
          </p:cNvPr>
          <p:cNvPicPr>
            <a:picLocks noChangeAspect="1"/>
          </p:cNvPicPr>
          <p:nvPr/>
        </p:nvPicPr>
        <p:blipFill rotWithShape="1">
          <a:blip r:embed="rId8">
            <a:extLst>
              <a:ext uri="{28A0092B-C50C-407E-A947-70E740481C1C}">
                <a14:useLocalDpi xmlns:a14="http://schemas.microsoft.com/office/drawing/2010/main" val="0"/>
              </a:ext>
            </a:extLst>
          </a:blip>
          <a:srcRect l="7850" t="8922" r="1101" b="8596"/>
          <a:stretch/>
        </p:blipFill>
        <p:spPr>
          <a:xfrm>
            <a:off x="181323" y="509731"/>
            <a:ext cx="4243321" cy="2562708"/>
          </a:xfrm>
          <a:prstGeom prst="rect">
            <a:avLst/>
          </a:prstGeom>
        </p:spPr>
      </p:pic>
      <p:pic>
        <p:nvPicPr>
          <p:cNvPr id="4" name="Picture 3" descr="Timeline&#10;&#10;Description automatically generated">
            <a:extLst>
              <a:ext uri="{FF2B5EF4-FFF2-40B4-BE49-F238E27FC236}">
                <a16:creationId xmlns:a16="http://schemas.microsoft.com/office/drawing/2014/main" xmlns="" id="{E16F850F-73AF-F2E1-2DE5-15739BE9A64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4183" t="33201" r="33694" b="31100"/>
          <a:stretch/>
        </p:blipFill>
        <p:spPr>
          <a:xfrm>
            <a:off x="3423542" y="3418679"/>
            <a:ext cx="2232248" cy="244827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xmlns="" id="{1AEDA220-2257-C521-95BB-D3FECADEDC3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977" t="22896" r="7387" b="17449"/>
          <a:stretch/>
        </p:blipFill>
        <p:spPr>
          <a:xfrm>
            <a:off x="4808684" y="676572"/>
            <a:ext cx="2585773" cy="2440283"/>
          </a:xfrm>
          <a:prstGeom prst="rect">
            <a:avLst/>
          </a:prstGeom>
        </p:spPr>
      </p:pic>
      <p:pic>
        <p:nvPicPr>
          <p:cNvPr id="10" name="Picture 9" descr="Graphical user interface&#10;&#10;Description automatically generated with low confidence">
            <a:extLst>
              <a:ext uri="{FF2B5EF4-FFF2-40B4-BE49-F238E27FC236}">
                <a16:creationId xmlns:a16="http://schemas.microsoft.com/office/drawing/2014/main" xmlns="" id="{C0201941-E723-968C-A855-BF8E52FD5B1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4148" t="15676" r="2778" b="3413"/>
          <a:stretch/>
        </p:blipFill>
        <p:spPr>
          <a:xfrm>
            <a:off x="7778497" y="933513"/>
            <a:ext cx="1195472" cy="5092262"/>
          </a:xfrm>
          <a:prstGeom prst="rect">
            <a:avLst/>
          </a:prstGeom>
        </p:spPr>
      </p:pic>
      <p:pic>
        <p:nvPicPr>
          <p:cNvPr id="14" name="Picture 13" descr="Text&#10;&#10;Description automatically generated">
            <a:extLst>
              <a:ext uri="{FF2B5EF4-FFF2-40B4-BE49-F238E27FC236}">
                <a16:creationId xmlns:a16="http://schemas.microsoft.com/office/drawing/2014/main" xmlns="" id="{E1ECB335-4307-5B46-CA98-DCC8F0CB5DA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2988" t="7422" r="51796" b="21396"/>
          <a:stretch/>
        </p:blipFill>
        <p:spPr>
          <a:xfrm>
            <a:off x="5753760" y="3285012"/>
            <a:ext cx="1913361" cy="2661884"/>
          </a:xfrm>
          <a:prstGeom prst="rect">
            <a:avLst/>
          </a:prstGeom>
        </p:spPr>
      </p:pic>
      <p:sp>
        <p:nvSpPr>
          <p:cNvPr id="16" name="TextBox 15">
            <a:extLst>
              <a:ext uri="{FF2B5EF4-FFF2-40B4-BE49-F238E27FC236}">
                <a16:creationId xmlns:a16="http://schemas.microsoft.com/office/drawing/2014/main" xmlns="" id="{E071FA13-3293-6C39-49AB-8C7CC6BBCEA1}"/>
              </a:ext>
            </a:extLst>
          </p:cNvPr>
          <p:cNvSpPr txBox="1"/>
          <p:nvPr/>
        </p:nvSpPr>
        <p:spPr>
          <a:xfrm>
            <a:off x="7705772" y="802904"/>
            <a:ext cx="1438228" cy="400110"/>
          </a:xfrm>
          <a:prstGeom prst="rect">
            <a:avLst/>
          </a:prstGeom>
          <a:noFill/>
        </p:spPr>
        <p:txBody>
          <a:bodyPr wrap="square" rtlCol="0">
            <a:spAutoFit/>
          </a:bodyPr>
          <a:lstStyle/>
          <a:p>
            <a:r>
              <a:rPr lang="en-US" sz="2000" b="1" dirty="0">
                <a:solidFill>
                  <a:srgbClr val="FF0000"/>
                </a:solidFill>
              </a:rPr>
              <a:t>Barometer</a:t>
            </a:r>
            <a:endParaRPr lang="en-AU" sz="2000" b="1" dirty="0">
              <a:solidFill>
                <a:srgbClr val="FF0000"/>
              </a:solidFill>
            </a:endParaRPr>
          </a:p>
        </p:txBody>
      </p:sp>
      <p:sp>
        <p:nvSpPr>
          <p:cNvPr id="20" name="TextBox 19">
            <a:extLst>
              <a:ext uri="{FF2B5EF4-FFF2-40B4-BE49-F238E27FC236}">
                <a16:creationId xmlns:a16="http://schemas.microsoft.com/office/drawing/2014/main" xmlns="" id="{ECD4B8A6-9E5C-2EA3-40D7-840BC8DA6CA2}"/>
              </a:ext>
            </a:extLst>
          </p:cNvPr>
          <p:cNvSpPr txBox="1"/>
          <p:nvPr/>
        </p:nvSpPr>
        <p:spPr>
          <a:xfrm>
            <a:off x="4808684" y="662965"/>
            <a:ext cx="2141984" cy="400110"/>
          </a:xfrm>
          <a:prstGeom prst="rect">
            <a:avLst/>
          </a:prstGeom>
          <a:noFill/>
        </p:spPr>
        <p:txBody>
          <a:bodyPr wrap="square">
            <a:spAutoFit/>
          </a:bodyPr>
          <a:lstStyle/>
          <a:p>
            <a:r>
              <a:rPr lang="en-US" sz="2000" b="1" dirty="0">
                <a:solidFill>
                  <a:srgbClr val="FF0000"/>
                </a:solidFill>
              </a:rPr>
              <a:t>Sextant</a:t>
            </a:r>
            <a:endParaRPr lang="en-AU" sz="2000" b="1" dirty="0">
              <a:solidFill>
                <a:srgbClr val="FF0000"/>
              </a:solidFill>
            </a:endParaRPr>
          </a:p>
        </p:txBody>
      </p:sp>
      <p:sp>
        <p:nvSpPr>
          <p:cNvPr id="22" name="TextBox 21">
            <a:extLst>
              <a:ext uri="{FF2B5EF4-FFF2-40B4-BE49-F238E27FC236}">
                <a16:creationId xmlns:a16="http://schemas.microsoft.com/office/drawing/2014/main" xmlns="" id="{4275A1B1-6BE1-F66B-1ABC-022C694C2510}"/>
              </a:ext>
            </a:extLst>
          </p:cNvPr>
          <p:cNvSpPr txBox="1"/>
          <p:nvPr/>
        </p:nvSpPr>
        <p:spPr>
          <a:xfrm>
            <a:off x="3465017" y="3410871"/>
            <a:ext cx="1781944" cy="400110"/>
          </a:xfrm>
          <a:prstGeom prst="rect">
            <a:avLst/>
          </a:prstGeom>
          <a:noFill/>
        </p:spPr>
        <p:txBody>
          <a:bodyPr wrap="square">
            <a:spAutoFit/>
          </a:bodyPr>
          <a:lstStyle/>
          <a:p>
            <a:r>
              <a:rPr lang="en-US" sz="2000" b="1" dirty="0">
                <a:solidFill>
                  <a:srgbClr val="FF0000"/>
                </a:solidFill>
              </a:rPr>
              <a:t>Chronometer</a:t>
            </a:r>
            <a:endParaRPr lang="en-AU" sz="2000" b="1" dirty="0">
              <a:solidFill>
                <a:srgbClr val="FF0000"/>
              </a:solidFill>
            </a:endParaRPr>
          </a:p>
        </p:txBody>
      </p:sp>
      <p:sp>
        <p:nvSpPr>
          <p:cNvPr id="24" name="TextBox 23">
            <a:extLst>
              <a:ext uri="{FF2B5EF4-FFF2-40B4-BE49-F238E27FC236}">
                <a16:creationId xmlns:a16="http://schemas.microsoft.com/office/drawing/2014/main" xmlns="" id="{AE9343ED-6E1F-C439-060E-49257D0B2FE3}"/>
              </a:ext>
            </a:extLst>
          </p:cNvPr>
          <p:cNvSpPr txBox="1"/>
          <p:nvPr/>
        </p:nvSpPr>
        <p:spPr>
          <a:xfrm>
            <a:off x="1854541" y="5301208"/>
            <a:ext cx="1349307" cy="400110"/>
          </a:xfrm>
          <a:prstGeom prst="rect">
            <a:avLst/>
          </a:prstGeom>
          <a:noFill/>
        </p:spPr>
        <p:txBody>
          <a:bodyPr wrap="square">
            <a:spAutoFit/>
          </a:bodyPr>
          <a:lstStyle/>
          <a:p>
            <a:r>
              <a:rPr lang="en-US" sz="2000" b="1" dirty="0">
                <a:solidFill>
                  <a:srgbClr val="FF0000"/>
                </a:solidFill>
              </a:rPr>
              <a:t>Compass</a:t>
            </a:r>
            <a:endParaRPr lang="en-AU" sz="2000" b="1" dirty="0">
              <a:solidFill>
                <a:srgbClr val="FF0000"/>
              </a:solidFill>
            </a:endParaRPr>
          </a:p>
        </p:txBody>
      </p:sp>
      <p:sp>
        <p:nvSpPr>
          <p:cNvPr id="26" name="TextBox 25">
            <a:extLst>
              <a:ext uri="{FF2B5EF4-FFF2-40B4-BE49-F238E27FC236}">
                <a16:creationId xmlns:a16="http://schemas.microsoft.com/office/drawing/2014/main" xmlns="" id="{41062950-293B-4BD3-82F3-788350943A5E}"/>
              </a:ext>
            </a:extLst>
          </p:cNvPr>
          <p:cNvSpPr txBox="1"/>
          <p:nvPr/>
        </p:nvSpPr>
        <p:spPr>
          <a:xfrm>
            <a:off x="183570" y="538277"/>
            <a:ext cx="2009761" cy="400110"/>
          </a:xfrm>
          <a:prstGeom prst="rect">
            <a:avLst/>
          </a:prstGeom>
          <a:noFill/>
        </p:spPr>
        <p:txBody>
          <a:bodyPr wrap="square">
            <a:spAutoFit/>
          </a:bodyPr>
          <a:lstStyle/>
          <a:p>
            <a:r>
              <a:rPr lang="en-US" sz="2000" b="1" dirty="0">
                <a:solidFill>
                  <a:srgbClr val="FF0000"/>
                </a:solidFill>
              </a:rPr>
              <a:t>Telescope</a:t>
            </a:r>
            <a:endParaRPr lang="en-AU" sz="2000" b="1" dirty="0">
              <a:solidFill>
                <a:srgbClr val="FF0000"/>
              </a:solidFill>
            </a:endParaRPr>
          </a:p>
        </p:txBody>
      </p:sp>
      <p:sp>
        <p:nvSpPr>
          <p:cNvPr id="28" name="TextBox 27">
            <a:extLst>
              <a:ext uri="{FF2B5EF4-FFF2-40B4-BE49-F238E27FC236}">
                <a16:creationId xmlns:a16="http://schemas.microsoft.com/office/drawing/2014/main" xmlns="" id="{6F7D072C-9FF2-B8B2-2899-2F3AA573DFCC}"/>
              </a:ext>
            </a:extLst>
          </p:cNvPr>
          <p:cNvSpPr txBox="1"/>
          <p:nvPr/>
        </p:nvSpPr>
        <p:spPr>
          <a:xfrm>
            <a:off x="5803702" y="5619401"/>
            <a:ext cx="2232248" cy="400110"/>
          </a:xfrm>
          <a:prstGeom prst="rect">
            <a:avLst/>
          </a:prstGeom>
          <a:noFill/>
        </p:spPr>
        <p:txBody>
          <a:bodyPr wrap="square">
            <a:spAutoFit/>
          </a:bodyPr>
          <a:lstStyle/>
          <a:p>
            <a:r>
              <a:rPr lang="en-US" sz="2000" b="1" dirty="0">
                <a:solidFill>
                  <a:srgbClr val="FF0000"/>
                </a:solidFill>
              </a:rPr>
              <a:t>Star Chart</a:t>
            </a:r>
            <a:endParaRPr lang="en-AU" sz="2000" b="1" dirty="0">
              <a:solidFill>
                <a:srgbClr val="FF0000"/>
              </a:solidFill>
            </a:endParaRPr>
          </a:p>
        </p:txBody>
      </p:sp>
    </p:spTree>
    <p:extLst>
      <p:ext uri="{BB962C8B-B14F-4D97-AF65-F5344CB8AC3E}">
        <p14:creationId xmlns:p14="http://schemas.microsoft.com/office/powerpoint/2010/main" val="38219666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13537" y="131842"/>
            <a:ext cx="8803389" cy="1141364"/>
          </a:xfrm>
        </p:spPr>
        <p:txBody>
          <a:bodyPr vert="horz" anchor="ctr">
            <a:normAutofit fontScale="90000"/>
            <a:scene3d>
              <a:camera prst="orthographicFront"/>
              <a:lightRig rig="soft" dir="t">
                <a:rot lat="0" lon="0" rev="16800000"/>
              </a:lightRig>
            </a:scene3d>
            <a:sp3d prstMaterial="softEdge">
              <a:bevelT w="38100" h="38100"/>
            </a:sp3d>
          </a:bodyPr>
          <a:lstStyle/>
          <a:p>
            <a:r>
              <a:rPr lang="en-US" sz="3100" dirty="0">
                <a:latin typeface="Arial Black" panose="020B0A04020102020204" pitchFamily="34" charset="0"/>
                <a:cs typeface="Times New Roman" panose="02020603050405020304" pitchFamily="18" charset="0"/>
              </a:rPr>
              <a:t>Practical Exploration Opportunities identified in 1994, 2009,  Many still need to be addressed.  </a:t>
            </a:r>
            <a:endParaRPr lang="en-AU" sz="3100" dirty="0">
              <a:latin typeface="Arial Black" panose="020B0A04020102020204" pitchFamily="34" charset="0"/>
              <a:cs typeface="Times New Roman" panose="02020603050405020304" pitchFamily="18" charset="0"/>
            </a:endParaRPr>
          </a:p>
        </p:txBody>
      </p:sp>
      <p:pic>
        <p:nvPicPr>
          <p:cNvPr id="3" name="Picture 2" descr="TerraSearch_Photoshop_LOGO">
            <a:extLst>
              <a:ext uri="{FF2B5EF4-FFF2-40B4-BE49-F238E27FC236}">
                <a16:creationId xmlns:a16="http://schemas.microsoft.com/office/drawing/2014/main" xmlns="" id="{FF79B7EE-B666-3E6B-DCAA-B0F3AA13E338}"/>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8244408" y="6309320"/>
            <a:ext cx="672518" cy="448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9">
            <a:extLst>
              <a:ext uri="{FF2B5EF4-FFF2-40B4-BE49-F238E27FC236}">
                <a16:creationId xmlns:a16="http://schemas.microsoft.com/office/drawing/2014/main" xmlns="" id="{A02E3543-2945-C07D-ECBB-A0D5DD9159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674" y="6001535"/>
            <a:ext cx="713731" cy="756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 descr="Logo&#10;&#10;Description automatically generated">
            <a:extLst>
              <a:ext uri="{FF2B5EF4-FFF2-40B4-BE49-F238E27FC236}">
                <a16:creationId xmlns:a16="http://schemas.microsoft.com/office/drawing/2014/main" xmlns="" id="{7FD58601-5B07-5548-1F27-4FDBF93AF4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0768" y="6254361"/>
            <a:ext cx="1045118" cy="55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xmlns="" id="{3D70E5B7-6D82-AEB1-AE1E-D5A3E275A979}"/>
              </a:ext>
            </a:extLst>
          </p:cNvPr>
          <p:cNvSpPr txBox="1"/>
          <p:nvPr/>
        </p:nvSpPr>
        <p:spPr>
          <a:xfrm>
            <a:off x="3662604" y="6361022"/>
            <a:ext cx="4824536" cy="369332"/>
          </a:xfrm>
          <a:prstGeom prst="rect">
            <a:avLst/>
          </a:prstGeom>
          <a:noFill/>
        </p:spPr>
        <p:txBody>
          <a:bodyPr wrap="square">
            <a:spAutoFit/>
          </a:bodyPr>
          <a:lstStyle/>
          <a:p>
            <a:r>
              <a:rPr lang="en-AU" sz="1800" b="1" cap="all" dirty="0">
                <a:ln w="6350">
                  <a:noFill/>
                </a:ln>
                <a:solidFill>
                  <a:srgbClr val="FFFF00"/>
                </a:solidFill>
                <a:effectLst>
                  <a:outerShdw blurRad="127000" dist="200000" dir="2700000" algn="tl" rotWithShape="0">
                    <a:srgbClr val="000000">
                      <a:alpha val="30000"/>
                    </a:srgbClr>
                  </a:outerShdw>
                </a:effectLst>
                <a:latin typeface="Arial Black" pitchFamily="34" charset="0"/>
                <a:ea typeface="+mj-ea"/>
                <a:cs typeface="+mj-cs"/>
              </a:rPr>
              <a:t>EGRU ENGAGEMENT DAY 3/11/2022</a:t>
            </a:r>
            <a:endParaRPr lang="en-AU" sz="1800" dirty="0"/>
          </a:p>
        </p:txBody>
      </p:sp>
      <p:pic>
        <p:nvPicPr>
          <p:cNvPr id="12" name="Picture 11" descr="A picture containing qr code&#10;&#10;Description automatically generated">
            <a:extLst>
              <a:ext uri="{FF2B5EF4-FFF2-40B4-BE49-F238E27FC236}">
                <a16:creationId xmlns:a16="http://schemas.microsoft.com/office/drawing/2014/main" xmlns="" id="{12ED73F1-817A-E753-51AF-56E25BEF3E1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66" t="83950" r="67943" b="9624"/>
          <a:stretch/>
        </p:blipFill>
        <p:spPr>
          <a:xfrm>
            <a:off x="1449519" y="6123926"/>
            <a:ext cx="1152128" cy="534669"/>
          </a:xfrm>
          <a:prstGeom prst="rect">
            <a:avLst/>
          </a:prstGeom>
        </p:spPr>
      </p:pic>
      <p:pic>
        <p:nvPicPr>
          <p:cNvPr id="13" name="Picture 12" descr="A picture containing engineering drawing&#10;&#10;Description automatically generated">
            <a:extLst>
              <a:ext uri="{FF2B5EF4-FFF2-40B4-BE49-F238E27FC236}">
                <a16:creationId xmlns:a16="http://schemas.microsoft.com/office/drawing/2014/main" xmlns="" id="{C647C2E0-12FA-23A4-3A40-55C877D50AF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369" t="10101" r="20291" b="69949"/>
          <a:stretch/>
        </p:blipFill>
        <p:spPr>
          <a:xfrm>
            <a:off x="160297" y="6001534"/>
            <a:ext cx="451263" cy="779454"/>
          </a:xfrm>
          <a:prstGeom prst="rect">
            <a:avLst/>
          </a:prstGeom>
        </p:spPr>
      </p:pic>
      <p:sp>
        <p:nvSpPr>
          <p:cNvPr id="4" name="TextBox 3">
            <a:extLst>
              <a:ext uri="{FF2B5EF4-FFF2-40B4-BE49-F238E27FC236}">
                <a16:creationId xmlns:a16="http://schemas.microsoft.com/office/drawing/2014/main" xmlns="" id="{4DC5ADB2-FCAD-A4A2-4185-8CF339F0AE02}"/>
              </a:ext>
            </a:extLst>
          </p:cNvPr>
          <p:cNvSpPr txBox="1"/>
          <p:nvPr/>
        </p:nvSpPr>
        <p:spPr>
          <a:xfrm>
            <a:off x="385928" y="1180698"/>
            <a:ext cx="8803389" cy="5324535"/>
          </a:xfrm>
          <a:prstGeom prst="rect">
            <a:avLst/>
          </a:prstGeom>
          <a:noFill/>
        </p:spPr>
        <p:txBody>
          <a:bodyPr wrap="square" rtlCol="0">
            <a:spAutoFit/>
          </a:bodyPr>
          <a:lstStyle/>
          <a:p>
            <a:pPr marL="457200" indent="-457200">
              <a:buFont typeface="Arial" panose="020B0604020202020204" pitchFamily="34" charset="0"/>
              <a:buChar char="•"/>
            </a:pPr>
            <a:r>
              <a:rPr lang="en-US" sz="2800" dirty="0"/>
              <a:t>Fill the skill shortage with  job ready graduates with strong geological knowledge and exploration skills.</a:t>
            </a:r>
          </a:p>
          <a:p>
            <a:pPr marL="457200" indent="-457200">
              <a:buFont typeface="Arial" panose="020B0604020202020204" pitchFamily="34" charset="0"/>
              <a:buChar char="•"/>
            </a:pPr>
            <a:r>
              <a:rPr lang="en-US" sz="2800" dirty="0"/>
              <a:t>More mutually beneficial collaboration with industry on geological , geochemical, geophysical aspects of exploration. </a:t>
            </a:r>
          </a:p>
          <a:p>
            <a:pPr marL="457200" indent="-457200">
              <a:buFont typeface="Arial" panose="020B0604020202020204" pitchFamily="34" charset="0"/>
              <a:buChar char="•"/>
            </a:pPr>
            <a:r>
              <a:rPr lang="en-US" sz="2800" dirty="0"/>
              <a:t>Take advantage of case histories and high quality data being collected across north Qld , the perfect laboratory for more field conferences cf. 1980s AMIRA projects . </a:t>
            </a:r>
          </a:p>
          <a:p>
            <a:pPr marL="457200" indent="-457200">
              <a:buFont typeface="Arial" panose="020B0604020202020204" pitchFamily="34" charset="0"/>
              <a:buChar char="•"/>
            </a:pPr>
            <a:r>
              <a:rPr lang="en-US" sz="2800" b="1" dirty="0">
                <a:solidFill>
                  <a:srgbClr val="FFFF00"/>
                </a:solidFill>
              </a:rPr>
              <a:t>Don’t Forget the likes of  Captain Cook ,Prof Lacy, Roger Taylor : Meet The Challenges of the Future by Respecting </a:t>
            </a:r>
            <a:r>
              <a:rPr lang="en-US" sz="2800" b="1">
                <a:solidFill>
                  <a:srgbClr val="FFFF00"/>
                </a:solidFill>
              </a:rPr>
              <a:t>the Scientific Legacy </a:t>
            </a:r>
            <a:r>
              <a:rPr lang="en-US" sz="2800" b="1" dirty="0">
                <a:solidFill>
                  <a:srgbClr val="FFFF00"/>
                </a:solidFill>
              </a:rPr>
              <a:t>of the Past .  </a:t>
            </a:r>
          </a:p>
          <a:p>
            <a:pPr marL="457200" indent="-457200">
              <a:buFont typeface="Arial" panose="020B0604020202020204" pitchFamily="34" charset="0"/>
              <a:buChar char="•"/>
            </a:pPr>
            <a:endParaRPr lang="en-AU" dirty="0"/>
          </a:p>
        </p:txBody>
      </p:sp>
    </p:spTree>
    <p:extLst>
      <p:ext uri="{BB962C8B-B14F-4D97-AF65-F5344CB8AC3E}">
        <p14:creationId xmlns:p14="http://schemas.microsoft.com/office/powerpoint/2010/main" val="13068149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rot="10800000" flipV="1">
            <a:off x="6119623" y="764704"/>
            <a:ext cx="2880320" cy="3168352"/>
          </a:xfrm>
        </p:spPr>
        <p:txBody>
          <a:bodyPr vert="horz" anchor="ctr">
            <a:normAutofit/>
            <a:scene3d>
              <a:camera prst="orthographicFront"/>
              <a:lightRig rig="soft" dir="t">
                <a:rot lat="0" lon="0" rev="16800000"/>
              </a:lightRig>
            </a:scene3d>
            <a:sp3d prstMaterial="softEdge">
              <a:bevelT w="38100" h="38100"/>
            </a:sp3d>
          </a:bodyPr>
          <a:lstStyle/>
          <a:p>
            <a:endParaRPr lang="en-AU" sz="3100" dirty="0">
              <a:latin typeface="Arial Black" panose="020B0A04020102020204" pitchFamily="34" charset="0"/>
              <a:cs typeface="Times New Roman" panose="02020603050405020304" pitchFamily="18" charset="0"/>
            </a:endParaRPr>
          </a:p>
        </p:txBody>
      </p:sp>
      <p:pic>
        <p:nvPicPr>
          <p:cNvPr id="3" name="Picture 2" descr="TerraSearch_Photoshop_LOGO">
            <a:extLst>
              <a:ext uri="{FF2B5EF4-FFF2-40B4-BE49-F238E27FC236}">
                <a16:creationId xmlns:a16="http://schemas.microsoft.com/office/drawing/2014/main" xmlns="" id="{FF79B7EE-B666-3E6B-DCAA-B0F3AA13E338}"/>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8244408" y="6309320"/>
            <a:ext cx="672518" cy="448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9">
            <a:extLst>
              <a:ext uri="{FF2B5EF4-FFF2-40B4-BE49-F238E27FC236}">
                <a16:creationId xmlns:a16="http://schemas.microsoft.com/office/drawing/2014/main" xmlns="" id="{A02E3543-2945-C07D-ECBB-A0D5DD9159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674" y="6001535"/>
            <a:ext cx="713731" cy="756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 descr="Logo&#10;&#10;Description automatically generated">
            <a:extLst>
              <a:ext uri="{FF2B5EF4-FFF2-40B4-BE49-F238E27FC236}">
                <a16:creationId xmlns:a16="http://schemas.microsoft.com/office/drawing/2014/main" xmlns="" id="{7FD58601-5B07-5548-1F27-4FDBF93AF4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0768" y="6254361"/>
            <a:ext cx="1045118" cy="55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xmlns="" id="{3D70E5B7-6D82-AEB1-AE1E-D5A3E275A979}"/>
              </a:ext>
            </a:extLst>
          </p:cNvPr>
          <p:cNvSpPr txBox="1"/>
          <p:nvPr/>
        </p:nvSpPr>
        <p:spPr>
          <a:xfrm>
            <a:off x="3662604" y="6361022"/>
            <a:ext cx="4824536" cy="369332"/>
          </a:xfrm>
          <a:prstGeom prst="rect">
            <a:avLst/>
          </a:prstGeom>
          <a:noFill/>
        </p:spPr>
        <p:txBody>
          <a:bodyPr wrap="square">
            <a:spAutoFit/>
          </a:bodyPr>
          <a:lstStyle/>
          <a:p>
            <a:r>
              <a:rPr lang="en-AU" sz="1800" b="1" cap="all" dirty="0">
                <a:ln w="6350">
                  <a:noFill/>
                </a:ln>
                <a:solidFill>
                  <a:srgbClr val="FFFF00"/>
                </a:solidFill>
                <a:effectLst>
                  <a:outerShdw blurRad="127000" dist="200000" dir="2700000" algn="tl" rotWithShape="0">
                    <a:srgbClr val="000000">
                      <a:alpha val="30000"/>
                    </a:srgbClr>
                  </a:outerShdw>
                </a:effectLst>
                <a:latin typeface="Arial Black" pitchFamily="34" charset="0"/>
                <a:ea typeface="+mj-ea"/>
                <a:cs typeface="+mj-cs"/>
              </a:rPr>
              <a:t>EGRU ENGAGEMENT DAY 3/11/2022</a:t>
            </a:r>
            <a:endParaRPr lang="en-AU" sz="1800" dirty="0"/>
          </a:p>
        </p:txBody>
      </p:sp>
      <p:pic>
        <p:nvPicPr>
          <p:cNvPr id="12" name="Picture 11" descr="A picture containing qr code&#10;&#10;Description automatically generated">
            <a:extLst>
              <a:ext uri="{FF2B5EF4-FFF2-40B4-BE49-F238E27FC236}">
                <a16:creationId xmlns:a16="http://schemas.microsoft.com/office/drawing/2014/main" xmlns="" id="{12ED73F1-817A-E753-51AF-56E25BEF3E1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66" t="83950" r="67943" b="9624"/>
          <a:stretch/>
        </p:blipFill>
        <p:spPr>
          <a:xfrm>
            <a:off x="1449519" y="6123926"/>
            <a:ext cx="1152128" cy="534669"/>
          </a:xfrm>
          <a:prstGeom prst="rect">
            <a:avLst/>
          </a:prstGeom>
        </p:spPr>
      </p:pic>
      <p:pic>
        <p:nvPicPr>
          <p:cNvPr id="13" name="Picture 12" descr="A picture containing engineering drawing&#10;&#10;Description automatically generated">
            <a:extLst>
              <a:ext uri="{FF2B5EF4-FFF2-40B4-BE49-F238E27FC236}">
                <a16:creationId xmlns:a16="http://schemas.microsoft.com/office/drawing/2014/main" xmlns="" id="{C647C2E0-12FA-23A4-3A40-55C877D50AF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369" t="10101" r="20291" b="69949"/>
          <a:stretch/>
        </p:blipFill>
        <p:spPr>
          <a:xfrm>
            <a:off x="160297" y="6001534"/>
            <a:ext cx="451263" cy="779454"/>
          </a:xfrm>
          <a:prstGeom prst="rect">
            <a:avLst/>
          </a:prstGeom>
        </p:spPr>
      </p:pic>
      <p:pic>
        <p:nvPicPr>
          <p:cNvPr id="8" name="Picture 7" descr="A picture containing map&#10;&#10;Description automatically generated">
            <a:extLst>
              <a:ext uri="{FF2B5EF4-FFF2-40B4-BE49-F238E27FC236}">
                <a16:creationId xmlns:a16="http://schemas.microsoft.com/office/drawing/2014/main" xmlns="" id="{66187EC2-BBE0-22B0-B46B-B7E0430DBD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739" y="127646"/>
            <a:ext cx="5838453" cy="5719860"/>
          </a:xfrm>
          <a:prstGeom prst="rect">
            <a:avLst/>
          </a:prstGeom>
        </p:spPr>
      </p:pic>
      <p:pic>
        <p:nvPicPr>
          <p:cNvPr id="2" name="Picture 1" descr="A picture containing map&#10;&#10;Description automatically generated">
            <a:extLst>
              <a:ext uri="{FF2B5EF4-FFF2-40B4-BE49-F238E27FC236}">
                <a16:creationId xmlns:a16="http://schemas.microsoft.com/office/drawing/2014/main" xmlns="" id="{B5DA52B0-3746-5CD5-D8A3-42874676FE02}"/>
              </a:ext>
            </a:extLst>
          </p:cNvPr>
          <p:cNvPicPr>
            <a:picLocks noChangeAspect="1"/>
          </p:cNvPicPr>
          <p:nvPr/>
        </p:nvPicPr>
        <p:blipFill rotWithShape="1">
          <a:blip r:embed="rId7">
            <a:extLst>
              <a:ext uri="{28A0092B-C50C-407E-A947-70E740481C1C}">
                <a14:useLocalDpi xmlns:a14="http://schemas.microsoft.com/office/drawing/2010/main" val="0"/>
              </a:ext>
            </a:extLst>
          </a:blip>
          <a:srcRect l="47635" t="8415" r="41747" b="80750"/>
          <a:stretch/>
        </p:blipFill>
        <p:spPr>
          <a:xfrm>
            <a:off x="4788024" y="91846"/>
            <a:ext cx="4271583" cy="4270410"/>
          </a:xfrm>
          <a:prstGeom prst="rect">
            <a:avLst/>
          </a:prstGeom>
        </p:spPr>
      </p:pic>
      <p:sp>
        <p:nvSpPr>
          <p:cNvPr id="4" name="TextBox 3">
            <a:extLst>
              <a:ext uri="{FF2B5EF4-FFF2-40B4-BE49-F238E27FC236}">
                <a16:creationId xmlns:a16="http://schemas.microsoft.com/office/drawing/2014/main" xmlns="" id="{8285A5EA-BBCF-77FA-AF9F-972C3F0839D0}"/>
              </a:ext>
            </a:extLst>
          </p:cNvPr>
          <p:cNvSpPr txBox="1"/>
          <p:nvPr/>
        </p:nvSpPr>
        <p:spPr>
          <a:xfrm>
            <a:off x="6005306" y="4725145"/>
            <a:ext cx="2815166" cy="1384995"/>
          </a:xfrm>
          <a:prstGeom prst="rect">
            <a:avLst/>
          </a:prstGeom>
          <a:noFill/>
        </p:spPr>
        <p:txBody>
          <a:bodyPr wrap="square" rtlCol="0">
            <a:spAutoFit/>
          </a:bodyPr>
          <a:lstStyle/>
          <a:p>
            <a:r>
              <a:rPr lang="en-US" sz="2800" dirty="0"/>
              <a:t>Captain Cook’s 1770 map of </a:t>
            </a:r>
          </a:p>
          <a:p>
            <a:r>
              <a:rPr lang="en-US" sz="2800" dirty="0"/>
              <a:t>New Zealand</a:t>
            </a:r>
            <a:endParaRPr lang="en-AU" sz="2800" dirty="0"/>
          </a:p>
        </p:txBody>
      </p:sp>
    </p:spTree>
    <p:extLst>
      <p:ext uri="{BB962C8B-B14F-4D97-AF65-F5344CB8AC3E}">
        <p14:creationId xmlns:p14="http://schemas.microsoft.com/office/powerpoint/2010/main" val="40163162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rot="10800000" flipV="1">
            <a:off x="6825187" y="1484784"/>
            <a:ext cx="2318812" cy="3664021"/>
          </a:xfrm>
        </p:spPr>
        <p:txBody>
          <a:bodyPr vert="horz" anchor="ctr">
            <a:normAutofit fontScale="90000"/>
            <a:scene3d>
              <a:camera prst="orthographicFront"/>
              <a:lightRig rig="soft" dir="t">
                <a:rot lat="0" lon="0" rev="16800000"/>
              </a:lightRig>
            </a:scene3d>
            <a:sp3d prstMaterial="softEdge">
              <a:bevelT w="38100" h="38100"/>
            </a:sp3d>
          </a:bodyPr>
          <a:lstStyle/>
          <a:p>
            <a:r>
              <a:rPr lang="en-US" sz="3200" dirty="0"/>
              <a:t>Captain Cook’s 1770 map of </a:t>
            </a:r>
            <a:br>
              <a:rPr lang="en-US" sz="3200" dirty="0"/>
            </a:br>
            <a:r>
              <a:rPr lang="en-US" sz="3200" dirty="0"/>
              <a:t>Endeavour River,</a:t>
            </a:r>
            <a:br>
              <a:rPr lang="en-US" sz="3200" dirty="0"/>
            </a:br>
            <a:r>
              <a:rPr lang="en-US" sz="3200" dirty="0"/>
              <a:t>Cooktown</a:t>
            </a:r>
            <a:br>
              <a:rPr lang="en-US" sz="3200" dirty="0"/>
            </a:br>
            <a:r>
              <a:rPr lang="en-US" sz="3200" dirty="0"/>
              <a:t>Lat 15deg</a:t>
            </a:r>
            <a:br>
              <a:rPr lang="en-US" sz="3200" dirty="0"/>
            </a:br>
            <a:r>
              <a:rPr lang="en-US" sz="3200" dirty="0"/>
              <a:t>26min</a:t>
            </a:r>
            <a:br>
              <a:rPr lang="en-US" sz="3200" dirty="0"/>
            </a:br>
            <a:r>
              <a:rPr lang="en-US" sz="3200" dirty="0"/>
              <a:t>South</a:t>
            </a:r>
            <a:r>
              <a:rPr lang="en-AU" sz="3200" dirty="0"/>
              <a:t/>
            </a:r>
            <a:br>
              <a:rPr lang="en-AU" sz="3200" dirty="0"/>
            </a:br>
            <a:endParaRPr lang="en-AU" sz="3100" dirty="0">
              <a:latin typeface="Arial Black" panose="020B0A04020102020204" pitchFamily="34" charset="0"/>
              <a:cs typeface="Times New Roman" panose="02020603050405020304" pitchFamily="18" charset="0"/>
            </a:endParaRPr>
          </a:p>
        </p:txBody>
      </p:sp>
      <p:pic>
        <p:nvPicPr>
          <p:cNvPr id="3" name="Picture 2" descr="TerraSearch_Photoshop_LOGO">
            <a:extLst>
              <a:ext uri="{FF2B5EF4-FFF2-40B4-BE49-F238E27FC236}">
                <a16:creationId xmlns:a16="http://schemas.microsoft.com/office/drawing/2014/main" xmlns="" id="{FF79B7EE-B666-3E6B-DCAA-B0F3AA13E338}"/>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8244408" y="6309320"/>
            <a:ext cx="672518" cy="448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9">
            <a:extLst>
              <a:ext uri="{FF2B5EF4-FFF2-40B4-BE49-F238E27FC236}">
                <a16:creationId xmlns:a16="http://schemas.microsoft.com/office/drawing/2014/main" xmlns="" id="{A02E3543-2945-C07D-ECBB-A0D5DD9159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674" y="6001535"/>
            <a:ext cx="713731" cy="756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 descr="Logo&#10;&#10;Description automatically generated">
            <a:extLst>
              <a:ext uri="{FF2B5EF4-FFF2-40B4-BE49-F238E27FC236}">
                <a16:creationId xmlns:a16="http://schemas.microsoft.com/office/drawing/2014/main" xmlns="" id="{7FD58601-5B07-5548-1F27-4FDBF93AF4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0768" y="6254361"/>
            <a:ext cx="1045118" cy="55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xmlns="" id="{3D70E5B7-6D82-AEB1-AE1E-D5A3E275A979}"/>
              </a:ext>
            </a:extLst>
          </p:cNvPr>
          <p:cNvSpPr txBox="1"/>
          <p:nvPr/>
        </p:nvSpPr>
        <p:spPr>
          <a:xfrm>
            <a:off x="3662604" y="6361022"/>
            <a:ext cx="4824536" cy="369332"/>
          </a:xfrm>
          <a:prstGeom prst="rect">
            <a:avLst/>
          </a:prstGeom>
          <a:noFill/>
        </p:spPr>
        <p:txBody>
          <a:bodyPr wrap="square">
            <a:spAutoFit/>
          </a:bodyPr>
          <a:lstStyle/>
          <a:p>
            <a:r>
              <a:rPr lang="en-AU" sz="1800" b="1" cap="all" dirty="0">
                <a:ln w="6350">
                  <a:noFill/>
                </a:ln>
                <a:solidFill>
                  <a:srgbClr val="FFFF00"/>
                </a:solidFill>
                <a:effectLst>
                  <a:outerShdw blurRad="127000" dist="200000" dir="2700000" algn="tl" rotWithShape="0">
                    <a:srgbClr val="000000">
                      <a:alpha val="30000"/>
                    </a:srgbClr>
                  </a:outerShdw>
                </a:effectLst>
                <a:latin typeface="Arial Black" pitchFamily="34" charset="0"/>
                <a:ea typeface="+mj-ea"/>
                <a:cs typeface="+mj-cs"/>
              </a:rPr>
              <a:t>EGRU ENGAGEMENT DAY 3/11/2022</a:t>
            </a:r>
            <a:endParaRPr lang="en-AU" sz="1800" dirty="0"/>
          </a:p>
        </p:txBody>
      </p:sp>
      <p:pic>
        <p:nvPicPr>
          <p:cNvPr id="12" name="Picture 11" descr="A picture containing qr code&#10;&#10;Description automatically generated">
            <a:extLst>
              <a:ext uri="{FF2B5EF4-FFF2-40B4-BE49-F238E27FC236}">
                <a16:creationId xmlns:a16="http://schemas.microsoft.com/office/drawing/2014/main" xmlns="" id="{12ED73F1-817A-E753-51AF-56E25BEF3E1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66" t="83950" r="67943" b="9624"/>
          <a:stretch/>
        </p:blipFill>
        <p:spPr>
          <a:xfrm>
            <a:off x="1449519" y="6123926"/>
            <a:ext cx="1152128" cy="534669"/>
          </a:xfrm>
          <a:prstGeom prst="rect">
            <a:avLst/>
          </a:prstGeom>
        </p:spPr>
      </p:pic>
      <p:pic>
        <p:nvPicPr>
          <p:cNvPr id="13" name="Picture 12" descr="A picture containing engineering drawing&#10;&#10;Description automatically generated">
            <a:extLst>
              <a:ext uri="{FF2B5EF4-FFF2-40B4-BE49-F238E27FC236}">
                <a16:creationId xmlns:a16="http://schemas.microsoft.com/office/drawing/2014/main" xmlns="" id="{C647C2E0-12FA-23A4-3A40-55C877D50AF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369" t="10101" r="20291" b="69949"/>
          <a:stretch/>
        </p:blipFill>
        <p:spPr>
          <a:xfrm>
            <a:off x="160297" y="6001534"/>
            <a:ext cx="451263" cy="779454"/>
          </a:xfrm>
          <a:prstGeom prst="rect">
            <a:avLst/>
          </a:prstGeom>
        </p:spPr>
      </p:pic>
      <p:pic>
        <p:nvPicPr>
          <p:cNvPr id="9" name="Picture 8" descr="Text&#10;&#10;Description automatically generated">
            <a:extLst>
              <a:ext uri="{FF2B5EF4-FFF2-40B4-BE49-F238E27FC236}">
                <a16:creationId xmlns:a16="http://schemas.microsoft.com/office/drawing/2014/main" xmlns="" id="{A5A76A8C-0586-E24C-B131-FB582C4F28E6}"/>
              </a:ext>
            </a:extLst>
          </p:cNvPr>
          <p:cNvPicPr>
            <a:picLocks noChangeAspect="1"/>
          </p:cNvPicPr>
          <p:nvPr/>
        </p:nvPicPr>
        <p:blipFill rotWithShape="1">
          <a:blip r:embed="rId7">
            <a:extLst>
              <a:ext uri="{28A0092B-C50C-407E-A947-70E740481C1C}">
                <a14:useLocalDpi xmlns:a14="http://schemas.microsoft.com/office/drawing/2010/main" val="0"/>
              </a:ext>
            </a:extLst>
          </a:blip>
          <a:srcRect l="1070" t="17451" r="9705" b="27950"/>
          <a:stretch/>
        </p:blipFill>
        <p:spPr>
          <a:xfrm>
            <a:off x="142594" y="77012"/>
            <a:ext cx="6811224" cy="5712639"/>
          </a:xfrm>
          <a:prstGeom prst="rect">
            <a:avLst/>
          </a:prstGeom>
        </p:spPr>
      </p:pic>
    </p:spTree>
    <p:extLst>
      <p:ext uri="{BB962C8B-B14F-4D97-AF65-F5344CB8AC3E}">
        <p14:creationId xmlns:p14="http://schemas.microsoft.com/office/powerpoint/2010/main" val="26765294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0" y="4869160"/>
            <a:ext cx="8856476" cy="979509"/>
          </a:xfrm>
        </p:spPr>
        <p:txBody>
          <a:bodyPr vert="horz" anchor="ctr">
            <a:normAutofit fontScale="90000"/>
            <a:scene3d>
              <a:camera prst="orthographicFront"/>
              <a:lightRig rig="soft" dir="t">
                <a:rot lat="0" lon="0" rev="16800000"/>
              </a:lightRig>
            </a:scene3d>
            <a:sp3d prstMaterial="softEdge">
              <a:bevelT w="38100" h="38100"/>
            </a:sp3d>
          </a:bodyPr>
          <a:lstStyle/>
          <a:p>
            <a:r>
              <a:rPr lang="en-US" sz="3100" dirty="0">
                <a:latin typeface="Arial Black" panose="020B0A04020102020204" pitchFamily="34" charset="0"/>
                <a:cs typeface="Times New Roman" panose="02020603050405020304" pitchFamily="18" charset="0"/>
              </a:rPr>
              <a:t>Captain Cook Hyde Park , Sydney, Celebrated as a great figure of the Enlightenment &amp; Scientific Endeavour </a:t>
            </a:r>
            <a:endParaRPr lang="en-AU" sz="3100" dirty="0">
              <a:latin typeface="Arial Black" panose="020B0A04020102020204" pitchFamily="34" charset="0"/>
              <a:cs typeface="Times New Roman" panose="02020603050405020304" pitchFamily="18" charset="0"/>
            </a:endParaRPr>
          </a:p>
        </p:txBody>
      </p:sp>
      <p:pic>
        <p:nvPicPr>
          <p:cNvPr id="3" name="Picture 2" descr="TerraSearch_Photoshop_LOGO">
            <a:extLst>
              <a:ext uri="{FF2B5EF4-FFF2-40B4-BE49-F238E27FC236}">
                <a16:creationId xmlns:a16="http://schemas.microsoft.com/office/drawing/2014/main" xmlns="" id="{FF79B7EE-B666-3E6B-DCAA-B0F3AA13E338}"/>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8244408" y="6309320"/>
            <a:ext cx="672518" cy="448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9">
            <a:extLst>
              <a:ext uri="{FF2B5EF4-FFF2-40B4-BE49-F238E27FC236}">
                <a16:creationId xmlns:a16="http://schemas.microsoft.com/office/drawing/2014/main" xmlns="" id="{A02E3543-2945-C07D-ECBB-A0D5DD9159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674" y="6001535"/>
            <a:ext cx="713731" cy="756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 descr="Logo&#10;&#10;Description automatically generated">
            <a:extLst>
              <a:ext uri="{FF2B5EF4-FFF2-40B4-BE49-F238E27FC236}">
                <a16:creationId xmlns:a16="http://schemas.microsoft.com/office/drawing/2014/main" xmlns="" id="{7FD58601-5B07-5548-1F27-4FDBF93AF4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0768" y="6254361"/>
            <a:ext cx="1045118" cy="55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xmlns="" id="{3D70E5B7-6D82-AEB1-AE1E-D5A3E275A979}"/>
              </a:ext>
            </a:extLst>
          </p:cNvPr>
          <p:cNvSpPr txBox="1"/>
          <p:nvPr/>
        </p:nvSpPr>
        <p:spPr>
          <a:xfrm>
            <a:off x="3662604" y="6361022"/>
            <a:ext cx="4824536" cy="369332"/>
          </a:xfrm>
          <a:prstGeom prst="rect">
            <a:avLst/>
          </a:prstGeom>
          <a:noFill/>
        </p:spPr>
        <p:txBody>
          <a:bodyPr wrap="square">
            <a:spAutoFit/>
          </a:bodyPr>
          <a:lstStyle/>
          <a:p>
            <a:r>
              <a:rPr lang="en-AU" sz="1800" b="1" cap="all" dirty="0">
                <a:ln w="6350">
                  <a:noFill/>
                </a:ln>
                <a:solidFill>
                  <a:srgbClr val="FFFF00"/>
                </a:solidFill>
                <a:effectLst>
                  <a:outerShdw blurRad="127000" dist="200000" dir="2700000" algn="tl" rotWithShape="0">
                    <a:srgbClr val="000000">
                      <a:alpha val="30000"/>
                    </a:srgbClr>
                  </a:outerShdw>
                </a:effectLst>
                <a:latin typeface="Arial Black" pitchFamily="34" charset="0"/>
                <a:ea typeface="+mj-ea"/>
                <a:cs typeface="+mj-cs"/>
              </a:rPr>
              <a:t>EGRU ENGAGEMENT DAY 3/11/2022</a:t>
            </a:r>
            <a:endParaRPr lang="en-AU" sz="1800" dirty="0"/>
          </a:p>
        </p:txBody>
      </p:sp>
      <p:pic>
        <p:nvPicPr>
          <p:cNvPr id="12" name="Picture 11" descr="A picture containing qr code&#10;&#10;Description automatically generated">
            <a:extLst>
              <a:ext uri="{FF2B5EF4-FFF2-40B4-BE49-F238E27FC236}">
                <a16:creationId xmlns:a16="http://schemas.microsoft.com/office/drawing/2014/main" xmlns="" id="{12ED73F1-817A-E753-51AF-56E25BEF3E1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66" t="83950" r="67943" b="9624"/>
          <a:stretch/>
        </p:blipFill>
        <p:spPr>
          <a:xfrm>
            <a:off x="1449519" y="6123926"/>
            <a:ext cx="1152128" cy="534669"/>
          </a:xfrm>
          <a:prstGeom prst="rect">
            <a:avLst/>
          </a:prstGeom>
        </p:spPr>
      </p:pic>
      <p:pic>
        <p:nvPicPr>
          <p:cNvPr id="13" name="Picture 12" descr="A picture containing engineering drawing&#10;&#10;Description automatically generated">
            <a:extLst>
              <a:ext uri="{FF2B5EF4-FFF2-40B4-BE49-F238E27FC236}">
                <a16:creationId xmlns:a16="http://schemas.microsoft.com/office/drawing/2014/main" xmlns="" id="{C647C2E0-12FA-23A4-3A40-55C877D50AF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369" t="10101" r="20291" b="69949"/>
          <a:stretch/>
        </p:blipFill>
        <p:spPr>
          <a:xfrm>
            <a:off x="160297" y="6001534"/>
            <a:ext cx="451263" cy="779454"/>
          </a:xfrm>
          <a:prstGeom prst="rect">
            <a:avLst/>
          </a:prstGeom>
        </p:spPr>
      </p:pic>
      <p:pic>
        <p:nvPicPr>
          <p:cNvPr id="4" name="Picture 3" descr="A statue in a park&#10;&#10;Description automatically generated">
            <a:extLst>
              <a:ext uri="{FF2B5EF4-FFF2-40B4-BE49-F238E27FC236}">
                <a16:creationId xmlns:a16="http://schemas.microsoft.com/office/drawing/2014/main" xmlns="" id="{A57E59D0-0FAD-63FD-2748-80B078361A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9519" y="127646"/>
            <a:ext cx="6120679" cy="4579809"/>
          </a:xfrm>
          <a:prstGeom prst="rect">
            <a:avLst/>
          </a:prstGeom>
        </p:spPr>
      </p:pic>
    </p:spTree>
    <p:extLst>
      <p:ext uri="{BB962C8B-B14F-4D97-AF65-F5344CB8AC3E}">
        <p14:creationId xmlns:p14="http://schemas.microsoft.com/office/powerpoint/2010/main" val="966120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79512" y="386988"/>
            <a:ext cx="8568952" cy="792088"/>
          </a:xfrm>
        </p:spPr>
        <p:txBody>
          <a:bodyPr vert="horz" anchor="ctr">
            <a:normAutofit/>
            <a:scene3d>
              <a:camera prst="orthographicFront"/>
              <a:lightRig rig="soft" dir="t">
                <a:rot lat="0" lon="0" rev="16800000"/>
              </a:lightRig>
            </a:scene3d>
            <a:sp3d prstMaterial="softEdge">
              <a:bevelT w="38100" h="38100"/>
            </a:sp3d>
          </a:bodyPr>
          <a:lstStyle/>
          <a:p>
            <a:endParaRPr lang="en-AU" sz="3100" dirty="0">
              <a:latin typeface="Arial Black" panose="020B0A04020102020204" pitchFamily="34" charset="0"/>
              <a:cs typeface="Times New Roman" panose="02020603050405020304" pitchFamily="18" charset="0"/>
            </a:endParaRPr>
          </a:p>
        </p:txBody>
      </p:sp>
      <p:pic>
        <p:nvPicPr>
          <p:cNvPr id="3" name="Picture 2" descr="TerraSearch_Photoshop_LOGO">
            <a:extLst>
              <a:ext uri="{FF2B5EF4-FFF2-40B4-BE49-F238E27FC236}">
                <a16:creationId xmlns:a16="http://schemas.microsoft.com/office/drawing/2014/main" xmlns="" id="{FF79B7EE-B666-3E6B-DCAA-B0F3AA13E338}"/>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8244408" y="6309320"/>
            <a:ext cx="672518" cy="448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9">
            <a:extLst>
              <a:ext uri="{FF2B5EF4-FFF2-40B4-BE49-F238E27FC236}">
                <a16:creationId xmlns:a16="http://schemas.microsoft.com/office/drawing/2014/main" xmlns="" id="{A02E3543-2945-C07D-ECBB-A0D5DD9159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674" y="6001535"/>
            <a:ext cx="713731" cy="756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 descr="Logo&#10;&#10;Description automatically generated">
            <a:extLst>
              <a:ext uri="{FF2B5EF4-FFF2-40B4-BE49-F238E27FC236}">
                <a16:creationId xmlns:a16="http://schemas.microsoft.com/office/drawing/2014/main" xmlns="" id="{7FD58601-5B07-5548-1F27-4FDBF93AF4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0768" y="6254361"/>
            <a:ext cx="1045118" cy="55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xmlns="" id="{3D70E5B7-6D82-AEB1-AE1E-D5A3E275A979}"/>
              </a:ext>
            </a:extLst>
          </p:cNvPr>
          <p:cNvSpPr txBox="1"/>
          <p:nvPr/>
        </p:nvSpPr>
        <p:spPr>
          <a:xfrm>
            <a:off x="3662604" y="6361022"/>
            <a:ext cx="4824536" cy="369332"/>
          </a:xfrm>
          <a:prstGeom prst="rect">
            <a:avLst/>
          </a:prstGeom>
          <a:noFill/>
        </p:spPr>
        <p:txBody>
          <a:bodyPr wrap="square">
            <a:spAutoFit/>
          </a:bodyPr>
          <a:lstStyle/>
          <a:p>
            <a:r>
              <a:rPr lang="en-AU" sz="1800" b="1" cap="all" dirty="0">
                <a:ln w="6350">
                  <a:noFill/>
                </a:ln>
                <a:solidFill>
                  <a:srgbClr val="FFFF00"/>
                </a:solidFill>
                <a:effectLst>
                  <a:outerShdw blurRad="127000" dist="200000" dir="2700000" algn="tl" rotWithShape="0">
                    <a:srgbClr val="000000">
                      <a:alpha val="30000"/>
                    </a:srgbClr>
                  </a:outerShdw>
                </a:effectLst>
                <a:latin typeface="Arial Black" pitchFamily="34" charset="0"/>
                <a:ea typeface="+mj-ea"/>
                <a:cs typeface="+mj-cs"/>
              </a:rPr>
              <a:t>EGRU ENGAGEMENT DAY 3/11/2022</a:t>
            </a:r>
            <a:endParaRPr lang="en-AU" sz="1800" dirty="0"/>
          </a:p>
        </p:txBody>
      </p:sp>
      <p:pic>
        <p:nvPicPr>
          <p:cNvPr id="12" name="Picture 11" descr="A picture containing qr code&#10;&#10;Description automatically generated">
            <a:extLst>
              <a:ext uri="{FF2B5EF4-FFF2-40B4-BE49-F238E27FC236}">
                <a16:creationId xmlns:a16="http://schemas.microsoft.com/office/drawing/2014/main" xmlns="" id="{12ED73F1-817A-E753-51AF-56E25BEF3E1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66" t="83950" r="67943" b="9624"/>
          <a:stretch/>
        </p:blipFill>
        <p:spPr>
          <a:xfrm>
            <a:off x="1449519" y="6123926"/>
            <a:ext cx="1152128" cy="534669"/>
          </a:xfrm>
          <a:prstGeom prst="rect">
            <a:avLst/>
          </a:prstGeom>
        </p:spPr>
      </p:pic>
      <p:pic>
        <p:nvPicPr>
          <p:cNvPr id="13" name="Picture 12" descr="A picture containing engineering drawing&#10;&#10;Description automatically generated">
            <a:extLst>
              <a:ext uri="{FF2B5EF4-FFF2-40B4-BE49-F238E27FC236}">
                <a16:creationId xmlns:a16="http://schemas.microsoft.com/office/drawing/2014/main" xmlns="" id="{C647C2E0-12FA-23A4-3A40-55C877D50AF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369" t="10101" r="20291" b="69949"/>
          <a:stretch/>
        </p:blipFill>
        <p:spPr>
          <a:xfrm>
            <a:off x="160297" y="6001534"/>
            <a:ext cx="451263" cy="779454"/>
          </a:xfrm>
          <a:prstGeom prst="rect">
            <a:avLst/>
          </a:prstGeom>
        </p:spPr>
      </p:pic>
      <p:pic>
        <p:nvPicPr>
          <p:cNvPr id="4" name="Picture 3" descr="A picture containing tree, outdoor, sky, tall&#10;&#10;Description automatically generated">
            <a:extLst>
              <a:ext uri="{FF2B5EF4-FFF2-40B4-BE49-F238E27FC236}">
                <a16:creationId xmlns:a16="http://schemas.microsoft.com/office/drawing/2014/main" xmlns="" id="{7EF0EA25-2BB3-F687-5616-EAFA8C9419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0539" y="378976"/>
            <a:ext cx="7059483" cy="5282271"/>
          </a:xfrm>
          <a:prstGeom prst="rect">
            <a:avLst/>
          </a:prstGeom>
        </p:spPr>
      </p:pic>
    </p:spTree>
    <p:extLst>
      <p:ext uri="{BB962C8B-B14F-4D97-AF65-F5344CB8AC3E}">
        <p14:creationId xmlns:p14="http://schemas.microsoft.com/office/powerpoint/2010/main" val="40436776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79512" y="376608"/>
            <a:ext cx="8737414" cy="298103"/>
          </a:xfrm>
        </p:spPr>
        <p:txBody>
          <a:bodyPr vert="horz" anchor="ctr">
            <a:noAutofit/>
            <a:scene3d>
              <a:camera prst="orthographicFront"/>
              <a:lightRig rig="soft" dir="t">
                <a:rot lat="0" lon="0" rev="16800000"/>
              </a:lightRig>
            </a:scene3d>
            <a:sp3d prstMaterial="softEdge">
              <a:bevelT w="38100" h="38100"/>
            </a:sp3d>
          </a:bodyPr>
          <a:lstStyle/>
          <a:p>
            <a:r>
              <a:rPr lang="en-US" sz="2000" dirty="0">
                <a:latin typeface="Arial Black" panose="020B0A04020102020204" pitchFamily="34" charset="0"/>
                <a:cs typeface="Times New Roman" panose="02020603050405020304" pitchFamily="18" charset="0"/>
              </a:rPr>
              <a:t>Poor Old Captain Cook &amp; Scientific Endeavour : De-Platforming &amp; Airbrushing of a distinguished elder from the Enlightenment. </a:t>
            </a:r>
            <a:endParaRPr lang="en-AU" sz="2000" dirty="0">
              <a:latin typeface="Arial Black" panose="020B0A04020102020204" pitchFamily="34" charset="0"/>
              <a:cs typeface="Times New Roman" panose="02020603050405020304" pitchFamily="18" charset="0"/>
            </a:endParaRPr>
          </a:p>
        </p:txBody>
      </p:sp>
      <p:pic>
        <p:nvPicPr>
          <p:cNvPr id="3" name="Picture 2" descr="TerraSearch_Photoshop_LOGO">
            <a:extLst>
              <a:ext uri="{FF2B5EF4-FFF2-40B4-BE49-F238E27FC236}">
                <a16:creationId xmlns:a16="http://schemas.microsoft.com/office/drawing/2014/main" xmlns="" id="{FF79B7EE-B666-3E6B-DCAA-B0F3AA13E338}"/>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8244408" y="6309320"/>
            <a:ext cx="672518" cy="448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9">
            <a:extLst>
              <a:ext uri="{FF2B5EF4-FFF2-40B4-BE49-F238E27FC236}">
                <a16:creationId xmlns:a16="http://schemas.microsoft.com/office/drawing/2014/main" xmlns="" id="{A02E3543-2945-C07D-ECBB-A0D5DD9159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1773" y="4606591"/>
            <a:ext cx="1484947" cy="157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 descr="Logo&#10;&#10;Description automatically generated">
            <a:extLst>
              <a:ext uri="{FF2B5EF4-FFF2-40B4-BE49-F238E27FC236}">
                <a16:creationId xmlns:a16="http://schemas.microsoft.com/office/drawing/2014/main" xmlns="" id="{7FD58601-5B07-5548-1F27-4FDBF93AF4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9945" y="5141807"/>
            <a:ext cx="1700682" cy="908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xmlns="" id="{3D70E5B7-6D82-AEB1-AE1E-D5A3E275A979}"/>
              </a:ext>
            </a:extLst>
          </p:cNvPr>
          <p:cNvSpPr txBox="1"/>
          <p:nvPr/>
        </p:nvSpPr>
        <p:spPr>
          <a:xfrm>
            <a:off x="2778919" y="6471012"/>
            <a:ext cx="4824536" cy="369332"/>
          </a:xfrm>
          <a:prstGeom prst="rect">
            <a:avLst/>
          </a:prstGeom>
          <a:noFill/>
        </p:spPr>
        <p:txBody>
          <a:bodyPr wrap="square">
            <a:spAutoFit/>
          </a:bodyPr>
          <a:lstStyle/>
          <a:p>
            <a:r>
              <a:rPr lang="en-AU" sz="1800" b="1" cap="all" dirty="0">
                <a:ln w="6350">
                  <a:noFill/>
                </a:ln>
                <a:solidFill>
                  <a:srgbClr val="FFFF00"/>
                </a:solidFill>
                <a:effectLst>
                  <a:outerShdw blurRad="127000" dist="200000" dir="2700000" algn="tl" rotWithShape="0">
                    <a:srgbClr val="000000">
                      <a:alpha val="30000"/>
                    </a:srgbClr>
                  </a:outerShdw>
                </a:effectLst>
                <a:latin typeface="Arial Black" pitchFamily="34" charset="0"/>
                <a:ea typeface="+mj-ea"/>
                <a:cs typeface="+mj-cs"/>
              </a:rPr>
              <a:t>EGRU ENGAGEMENT DAY 3/11/2022</a:t>
            </a:r>
            <a:endParaRPr lang="en-AU" sz="1800" dirty="0"/>
          </a:p>
        </p:txBody>
      </p:sp>
      <p:pic>
        <p:nvPicPr>
          <p:cNvPr id="8" name="Picture 7" descr="A picture containing text, sky, outdoor, sign&#10;&#10;Description automatically generated">
            <a:extLst>
              <a:ext uri="{FF2B5EF4-FFF2-40B4-BE49-F238E27FC236}">
                <a16:creationId xmlns:a16="http://schemas.microsoft.com/office/drawing/2014/main" xmlns="" id="{07AEC4E1-256D-A664-C3FC-C4804595AF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339" y="1341508"/>
            <a:ext cx="5066360" cy="3379533"/>
          </a:xfrm>
          <a:prstGeom prst="rect">
            <a:avLst/>
          </a:prstGeom>
        </p:spPr>
      </p:pic>
      <p:pic>
        <p:nvPicPr>
          <p:cNvPr id="9" name="Picture 8" descr="A picture containing text, picture frame&#10;&#10;Description automatically generated">
            <a:extLst>
              <a:ext uri="{FF2B5EF4-FFF2-40B4-BE49-F238E27FC236}">
                <a16:creationId xmlns:a16="http://schemas.microsoft.com/office/drawing/2014/main" xmlns="" id="{3CFD3581-7984-004A-4928-27E1507CF3E8}"/>
              </a:ext>
            </a:extLst>
          </p:cNvPr>
          <p:cNvPicPr>
            <a:picLocks noChangeAspect="1"/>
          </p:cNvPicPr>
          <p:nvPr/>
        </p:nvPicPr>
        <p:blipFill rotWithShape="1">
          <a:blip r:embed="rId6">
            <a:extLst>
              <a:ext uri="{28A0092B-C50C-407E-A947-70E740481C1C}">
                <a14:useLocalDpi xmlns:a14="http://schemas.microsoft.com/office/drawing/2010/main" val="0"/>
              </a:ext>
            </a:extLst>
          </a:blip>
          <a:srcRect l="18815" t="13015" r="14563" b="19224"/>
          <a:stretch/>
        </p:blipFill>
        <p:spPr>
          <a:xfrm>
            <a:off x="5580112" y="1360109"/>
            <a:ext cx="2520280" cy="3069673"/>
          </a:xfrm>
          <a:prstGeom prst="rect">
            <a:avLst/>
          </a:prstGeom>
        </p:spPr>
      </p:pic>
      <p:pic>
        <p:nvPicPr>
          <p:cNvPr id="10" name="Picture 9" descr="A picture containing engineering drawing&#10;&#10;Description automatically generated">
            <a:extLst>
              <a:ext uri="{FF2B5EF4-FFF2-40B4-BE49-F238E27FC236}">
                <a16:creationId xmlns:a16="http://schemas.microsoft.com/office/drawing/2014/main" xmlns="" id="{F308AE70-C817-103F-7955-1964E31FA7B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3369" t="10101" r="20291" b="69949"/>
          <a:stretch/>
        </p:blipFill>
        <p:spPr>
          <a:xfrm>
            <a:off x="243448" y="4889801"/>
            <a:ext cx="1022350" cy="1765877"/>
          </a:xfrm>
          <a:prstGeom prst="rect">
            <a:avLst/>
          </a:prstGeom>
        </p:spPr>
      </p:pic>
      <p:pic>
        <p:nvPicPr>
          <p:cNvPr id="11" name="Picture 10" descr="A picture containing qr code&#10;&#10;Description automatically generated">
            <a:extLst>
              <a:ext uri="{FF2B5EF4-FFF2-40B4-BE49-F238E27FC236}">
                <a16:creationId xmlns:a16="http://schemas.microsoft.com/office/drawing/2014/main" xmlns="" id="{9FF54EA3-9261-0902-1087-36699E653D15}"/>
              </a:ext>
            </a:extLst>
          </p:cNvPr>
          <p:cNvPicPr>
            <a:picLocks noChangeAspect="1"/>
          </p:cNvPicPr>
          <p:nvPr/>
        </p:nvPicPr>
        <p:blipFill rotWithShape="1">
          <a:blip r:embed="rId8">
            <a:extLst>
              <a:ext uri="{28A0092B-C50C-407E-A947-70E740481C1C}">
                <a14:useLocalDpi xmlns:a14="http://schemas.microsoft.com/office/drawing/2010/main" val="0"/>
              </a:ext>
            </a:extLst>
          </a:blip>
          <a:srcRect l="72499" t="83529" r="7885" b="10036"/>
          <a:stretch/>
        </p:blipFill>
        <p:spPr>
          <a:xfrm>
            <a:off x="1475656" y="4867343"/>
            <a:ext cx="3478022" cy="1614048"/>
          </a:xfrm>
          <a:prstGeom prst="rect">
            <a:avLst/>
          </a:prstGeom>
        </p:spPr>
      </p:pic>
    </p:spTree>
    <p:extLst>
      <p:ext uri="{BB962C8B-B14F-4D97-AF65-F5344CB8AC3E}">
        <p14:creationId xmlns:p14="http://schemas.microsoft.com/office/powerpoint/2010/main" val="11775290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79512" y="386988"/>
            <a:ext cx="8568952" cy="792088"/>
          </a:xfrm>
        </p:spPr>
        <p:txBody>
          <a:bodyPr vert="horz" anchor="ctr">
            <a:normAutofit/>
            <a:scene3d>
              <a:camera prst="orthographicFront"/>
              <a:lightRig rig="soft" dir="t">
                <a:rot lat="0" lon="0" rev="16800000"/>
              </a:lightRig>
            </a:scene3d>
            <a:sp3d prstMaterial="softEdge">
              <a:bevelT w="38100" h="38100"/>
            </a:sp3d>
          </a:bodyPr>
          <a:lstStyle/>
          <a:p>
            <a:endParaRPr lang="en-AU" sz="3100" dirty="0">
              <a:latin typeface="Arial Black" panose="020B0A04020102020204" pitchFamily="34" charset="0"/>
              <a:cs typeface="Times New Roman" panose="02020603050405020304" pitchFamily="18" charset="0"/>
            </a:endParaRPr>
          </a:p>
        </p:txBody>
      </p:sp>
      <p:pic>
        <p:nvPicPr>
          <p:cNvPr id="3" name="Picture 2" descr="TerraSearch_Photoshop_LOGO">
            <a:extLst>
              <a:ext uri="{FF2B5EF4-FFF2-40B4-BE49-F238E27FC236}">
                <a16:creationId xmlns:a16="http://schemas.microsoft.com/office/drawing/2014/main" xmlns="" id="{FF79B7EE-B666-3E6B-DCAA-B0F3AA13E338}"/>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8244408" y="6309320"/>
            <a:ext cx="672518" cy="448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9">
            <a:extLst>
              <a:ext uri="{FF2B5EF4-FFF2-40B4-BE49-F238E27FC236}">
                <a16:creationId xmlns:a16="http://schemas.microsoft.com/office/drawing/2014/main" xmlns="" id="{A02E3543-2945-C07D-ECBB-A0D5DD9159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674" y="6001535"/>
            <a:ext cx="713731" cy="756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 descr="Logo&#10;&#10;Description automatically generated">
            <a:extLst>
              <a:ext uri="{FF2B5EF4-FFF2-40B4-BE49-F238E27FC236}">
                <a16:creationId xmlns:a16="http://schemas.microsoft.com/office/drawing/2014/main" xmlns="" id="{7FD58601-5B07-5548-1F27-4FDBF93AF4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0768" y="6254361"/>
            <a:ext cx="1045118" cy="55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xmlns="" id="{3D70E5B7-6D82-AEB1-AE1E-D5A3E275A979}"/>
              </a:ext>
            </a:extLst>
          </p:cNvPr>
          <p:cNvSpPr txBox="1"/>
          <p:nvPr/>
        </p:nvSpPr>
        <p:spPr>
          <a:xfrm>
            <a:off x="3662604" y="6361022"/>
            <a:ext cx="4824536" cy="369332"/>
          </a:xfrm>
          <a:prstGeom prst="rect">
            <a:avLst/>
          </a:prstGeom>
          <a:noFill/>
        </p:spPr>
        <p:txBody>
          <a:bodyPr wrap="square">
            <a:spAutoFit/>
          </a:bodyPr>
          <a:lstStyle/>
          <a:p>
            <a:r>
              <a:rPr lang="en-AU" sz="1800" b="1" cap="all" dirty="0">
                <a:ln w="6350">
                  <a:noFill/>
                </a:ln>
                <a:solidFill>
                  <a:srgbClr val="FFFF00"/>
                </a:solidFill>
                <a:effectLst>
                  <a:outerShdw blurRad="127000" dist="200000" dir="2700000" algn="tl" rotWithShape="0">
                    <a:srgbClr val="000000">
                      <a:alpha val="30000"/>
                    </a:srgbClr>
                  </a:outerShdw>
                </a:effectLst>
                <a:latin typeface="Arial Black" pitchFamily="34" charset="0"/>
                <a:ea typeface="+mj-ea"/>
                <a:cs typeface="+mj-cs"/>
              </a:rPr>
              <a:t>EGRU ENGAGEMENT DAY 3/11/2022</a:t>
            </a:r>
            <a:endParaRPr lang="en-AU" sz="1800" dirty="0"/>
          </a:p>
        </p:txBody>
      </p:sp>
      <p:pic>
        <p:nvPicPr>
          <p:cNvPr id="12" name="Picture 11" descr="A picture containing qr code&#10;&#10;Description automatically generated">
            <a:extLst>
              <a:ext uri="{FF2B5EF4-FFF2-40B4-BE49-F238E27FC236}">
                <a16:creationId xmlns:a16="http://schemas.microsoft.com/office/drawing/2014/main" xmlns="" id="{12ED73F1-817A-E753-51AF-56E25BEF3E1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66" t="83950" r="67943" b="9624"/>
          <a:stretch/>
        </p:blipFill>
        <p:spPr>
          <a:xfrm>
            <a:off x="1449519" y="6123926"/>
            <a:ext cx="1152128" cy="534669"/>
          </a:xfrm>
          <a:prstGeom prst="rect">
            <a:avLst/>
          </a:prstGeom>
        </p:spPr>
      </p:pic>
      <p:pic>
        <p:nvPicPr>
          <p:cNvPr id="13" name="Picture 12" descr="A picture containing engineering drawing&#10;&#10;Description automatically generated">
            <a:extLst>
              <a:ext uri="{FF2B5EF4-FFF2-40B4-BE49-F238E27FC236}">
                <a16:creationId xmlns:a16="http://schemas.microsoft.com/office/drawing/2014/main" xmlns="" id="{C647C2E0-12FA-23A4-3A40-55C877D50AF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369" t="10101" r="20291" b="69949"/>
          <a:stretch/>
        </p:blipFill>
        <p:spPr>
          <a:xfrm>
            <a:off x="160297" y="6001534"/>
            <a:ext cx="451263" cy="779454"/>
          </a:xfrm>
          <a:prstGeom prst="rect">
            <a:avLst/>
          </a:prstGeom>
        </p:spPr>
      </p:pic>
      <p:pic>
        <p:nvPicPr>
          <p:cNvPr id="4" name="Picture 3" descr="Text, letter&#10;&#10;Description automatically generated">
            <a:extLst>
              <a:ext uri="{FF2B5EF4-FFF2-40B4-BE49-F238E27FC236}">
                <a16:creationId xmlns:a16="http://schemas.microsoft.com/office/drawing/2014/main" xmlns="" id="{C5E62660-8F87-47C5-707F-3C8169F1853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5667" y="53616"/>
            <a:ext cx="3911357" cy="5533602"/>
          </a:xfrm>
          <a:prstGeom prst="rect">
            <a:avLst/>
          </a:prstGeom>
        </p:spPr>
      </p:pic>
      <p:pic>
        <p:nvPicPr>
          <p:cNvPr id="6" name="Picture 5" descr="Text, letter&#10;&#10;Description automatically generated">
            <a:extLst>
              <a:ext uri="{FF2B5EF4-FFF2-40B4-BE49-F238E27FC236}">
                <a16:creationId xmlns:a16="http://schemas.microsoft.com/office/drawing/2014/main" xmlns="" id="{5C24571E-F168-1D76-C0A8-ABD9934D11D7}"/>
              </a:ext>
            </a:extLst>
          </p:cNvPr>
          <p:cNvPicPr>
            <a:picLocks noChangeAspect="1"/>
          </p:cNvPicPr>
          <p:nvPr/>
        </p:nvPicPr>
        <p:blipFill rotWithShape="1">
          <a:blip r:embed="rId8">
            <a:extLst>
              <a:ext uri="{28A0092B-C50C-407E-A947-70E740481C1C}">
                <a14:useLocalDpi xmlns:a14="http://schemas.microsoft.com/office/drawing/2010/main" val="0"/>
              </a:ext>
            </a:extLst>
          </a:blip>
          <a:srcRect l="34515" t="20839" r="23591" b="58010"/>
          <a:stretch/>
        </p:blipFill>
        <p:spPr>
          <a:xfrm>
            <a:off x="4418688" y="127647"/>
            <a:ext cx="3825720" cy="2224818"/>
          </a:xfrm>
          <a:prstGeom prst="rect">
            <a:avLst/>
          </a:prstGeom>
        </p:spPr>
      </p:pic>
      <p:pic>
        <p:nvPicPr>
          <p:cNvPr id="9" name="Picture 8" descr="Text, letter&#10;&#10;Description automatically generated">
            <a:extLst>
              <a:ext uri="{FF2B5EF4-FFF2-40B4-BE49-F238E27FC236}">
                <a16:creationId xmlns:a16="http://schemas.microsoft.com/office/drawing/2014/main" xmlns="" id="{891F6357-FEC7-E823-FD7B-CAAC869C641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9311" t="19312" r="8407" b="45800"/>
          <a:stretch/>
        </p:blipFill>
        <p:spPr>
          <a:xfrm>
            <a:off x="4378392" y="2479890"/>
            <a:ext cx="4593973" cy="3137046"/>
          </a:xfrm>
          <a:prstGeom prst="rect">
            <a:avLst/>
          </a:prstGeom>
        </p:spPr>
      </p:pic>
      <p:sp>
        <p:nvSpPr>
          <p:cNvPr id="2" name="TextBox 1">
            <a:extLst>
              <a:ext uri="{FF2B5EF4-FFF2-40B4-BE49-F238E27FC236}">
                <a16:creationId xmlns:a16="http://schemas.microsoft.com/office/drawing/2014/main" xmlns="" id="{A3AC2A13-B1AF-2CE4-1119-2365294DFB38}"/>
              </a:ext>
            </a:extLst>
          </p:cNvPr>
          <p:cNvSpPr txBox="1"/>
          <p:nvPr/>
        </p:nvSpPr>
        <p:spPr>
          <a:xfrm>
            <a:off x="1763688" y="5537559"/>
            <a:ext cx="6706638" cy="584775"/>
          </a:xfrm>
          <a:prstGeom prst="rect">
            <a:avLst/>
          </a:prstGeom>
          <a:noFill/>
        </p:spPr>
        <p:txBody>
          <a:bodyPr wrap="square" rtlCol="0">
            <a:spAutoFit/>
          </a:bodyPr>
          <a:lstStyle/>
          <a:p>
            <a:r>
              <a:rPr lang="en-US" dirty="0"/>
              <a:t>.</a:t>
            </a:r>
            <a:r>
              <a:rPr lang="en-US" sz="2000" dirty="0"/>
              <a:t> </a:t>
            </a:r>
            <a:r>
              <a:rPr lang="en-US" sz="2400" b="1" dirty="0">
                <a:solidFill>
                  <a:srgbClr val="FFFF00"/>
                </a:solidFill>
              </a:rPr>
              <a:t>Prof Bill Lacy Not a conventional choice in 1972</a:t>
            </a:r>
            <a:endParaRPr lang="en-AU" sz="2400" b="1" dirty="0">
              <a:solidFill>
                <a:srgbClr val="FFFF00"/>
              </a:solidFill>
            </a:endParaRPr>
          </a:p>
        </p:txBody>
      </p:sp>
    </p:spTree>
    <p:extLst>
      <p:ext uri="{BB962C8B-B14F-4D97-AF65-F5344CB8AC3E}">
        <p14:creationId xmlns:p14="http://schemas.microsoft.com/office/powerpoint/2010/main" val="83121148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7824</TotalTime>
  <Words>1059</Words>
  <Application>Microsoft Office PowerPoint</Application>
  <PresentationFormat>On-screen Show (4:3)</PresentationFormat>
  <Paragraphs>107</Paragraphs>
  <Slides>30</Slides>
  <Notes>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Apex</vt:lpstr>
      <vt:lpstr>      EGRU and James Cook:  a 40 year voyage of scientific endeavour to explore and discover    </vt:lpstr>
      <vt:lpstr>James Cook : Not a Conventional Choice  Son of a farmer, captain of coal ships </vt:lpstr>
      <vt:lpstr>Captain Cook’s  data gathering instruments 1770 </vt:lpstr>
      <vt:lpstr>PowerPoint Presentation</vt:lpstr>
      <vt:lpstr>Captain Cook’s 1770 map of  Endeavour River, Cooktown Lat 15deg 26min South </vt:lpstr>
      <vt:lpstr>Captain Cook Hyde Park , Sydney, Celebrated as a great figure of the Enlightenment &amp; Scientific Endeavour </vt:lpstr>
      <vt:lpstr>PowerPoint Presentation</vt:lpstr>
      <vt:lpstr>Poor Old Captain Cook &amp; Scientific Endeavour : De-Platforming &amp; Airbrushing of a distinguished elder from the Enlightenment. </vt:lpstr>
      <vt:lpstr>PowerPoint Presentation</vt:lpstr>
      <vt:lpstr>PowerPoint Presentation</vt:lpstr>
      <vt:lpstr>Roger Taylor : Expert in Intrusive related systems  </vt:lpstr>
      <vt:lpstr>EGRU /James Cook Uni strengths in 1982</vt:lpstr>
      <vt:lpstr>EGRU 40 year highlights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Highway Reward 220 kt Copper metal. 60 koz Au :  $2.3 billion dollars contained metal current prices. Discovered 1987, Mined 1994-2005   </vt:lpstr>
      <vt:lpstr>PowerPoint Presentation</vt:lpstr>
      <vt:lpstr>Core  Orienting Frame EGRU Innovation</vt:lpstr>
      <vt:lpstr>Scientific Process @ JCU Technical Audit on Climate Science : A missed Opportunity </vt:lpstr>
      <vt:lpstr>JCUs Actions  De-platforms Professor Carter  Sacks Dr Peter Ridd   Contest of Ideas should be a fundamental tenet of a  university </vt:lpstr>
      <vt:lpstr>Industry requires new professionals. This will be solved . It will be up to EGRU/JCU how involved it wants to be in the process.   </vt:lpstr>
      <vt:lpstr>Practical Exploration Opportunities identified in 1994, 2009,  Many still need to be addressed.  </vt:lpstr>
    </vt:vector>
  </TitlesOfParts>
  <Company>Terra Search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Geographic Information Systems (GIS) in Mineral Exploration</dc:title>
  <dc:creator>Rob Lewis</dc:creator>
  <cp:lastModifiedBy>Kim Stanton-Cook</cp:lastModifiedBy>
  <cp:revision>316</cp:revision>
  <cp:lastPrinted>2019-05-12T00:34:51Z</cp:lastPrinted>
  <dcterms:created xsi:type="dcterms:W3CDTF">1999-10-12T06:52:36Z</dcterms:created>
  <dcterms:modified xsi:type="dcterms:W3CDTF">2023-02-06T06:56:13Z</dcterms:modified>
</cp:coreProperties>
</file>