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398" r:id="rId3"/>
    <p:sldId id="400" r:id="rId4"/>
    <p:sldId id="399" r:id="rId5"/>
    <p:sldId id="401" r:id="rId6"/>
    <p:sldId id="402" r:id="rId7"/>
    <p:sldId id="410" r:id="rId8"/>
    <p:sldId id="403" r:id="rId9"/>
    <p:sldId id="408" r:id="rId10"/>
    <p:sldId id="405" r:id="rId11"/>
    <p:sldId id="404" r:id="rId12"/>
    <p:sldId id="409" r:id="rId13"/>
    <p:sldId id="415" r:id="rId14"/>
    <p:sldId id="416" r:id="rId15"/>
    <p:sldId id="407" r:id="rId16"/>
    <p:sldId id="417" r:id="rId17"/>
    <p:sldId id="418" r:id="rId18"/>
    <p:sldId id="419" r:id="rId19"/>
    <p:sldId id="411" r:id="rId20"/>
    <p:sldId id="414" r:id="rId21"/>
    <p:sldId id="413" r:id="rId22"/>
    <p:sldId id="412" r:id="rId23"/>
    <p:sldId id="424" r:id="rId24"/>
    <p:sldId id="425" r:id="rId25"/>
    <p:sldId id="420" r:id="rId26"/>
    <p:sldId id="406" r:id="rId27"/>
    <p:sldId id="421" r:id="rId28"/>
    <p:sldId id="429" r:id="rId29"/>
    <p:sldId id="428" r:id="rId30"/>
    <p:sldId id="427" r:id="rId31"/>
    <p:sldId id="426" r:id="rId32"/>
    <p:sldId id="423" r:id="rId33"/>
    <p:sldId id="430" r:id="rId34"/>
    <p:sldId id="433" r:id="rId35"/>
    <p:sldId id="432" r:id="rId36"/>
    <p:sldId id="431" r:id="rId37"/>
    <p:sldId id="434" r:id="rId38"/>
    <p:sldId id="436" r:id="rId39"/>
    <p:sldId id="422" r:id="rId40"/>
    <p:sldId id="444" r:id="rId41"/>
    <p:sldId id="446" r:id="rId42"/>
    <p:sldId id="435" r:id="rId43"/>
    <p:sldId id="445" r:id="rId44"/>
    <p:sldId id="437" r:id="rId45"/>
    <p:sldId id="442" r:id="rId46"/>
    <p:sldId id="443" r:id="rId47"/>
    <p:sldId id="441" r:id="rId48"/>
    <p:sldId id="440" r:id="rId49"/>
    <p:sldId id="438" r:id="rId50"/>
    <p:sldId id="448" r:id="rId51"/>
    <p:sldId id="439" r:id="rId52"/>
    <p:sldId id="450" r:id="rId53"/>
    <p:sldId id="454" r:id="rId54"/>
    <p:sldId id="447" r:id="rId55"/>
    <p:sldId id="449" r:id="rId56"/>
    <p:sldId id="453" r:id="rId57"/>
  </p:sldIdLst>
  <p:sldSz cx="9144000" cy="6858000" type="screen4x3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1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1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1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1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1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33"/>
    <a:srgbClr val="CC3300"/>
    <a:srgbClr val="FF66FF"/>
    <a:srgbClr val="A9E2EF"/>
    <a:srgbClr val="FFFF8F"/>
    <a:srgbClr val="B3B3A9"/>
    <a:srgbClr val="99998B"/>
    <a:srgbClr val="8D7C65"/>
    <a:srgbClr val="F2C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75" autoAdjust="0"/>
    <p:restoredTop sz="98413" autoAdjust="0"/>
  </p:normalViewPr>
  <p:slideViewPr>
    <p:cSldViewPr>
      <p:cViewPr varScale="1">
        <p:scale>
          <a:sx n="112" d="100"/>
          <a:sy n="112" d="100"/>
        </p:scale>
        <p:origin x="1452" y="108"/>
      </p:cViewPr>
      <p:guideLst>
        <p:guide orient="horz" pos="2160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75" d="100"/>
          <a:sy n="75" d="100"/>
        </p:scale>
        <p:origin x="-1182" y="-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35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55" y="0"/>
            <a:ext cx="2946135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800"/>
            <a:ext cx="2946135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55" y="9428800"/>
            <a:ext cx="2946135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C049EC1C-8326-4F64-AF49-B19ED56EF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28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35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20" rIns="91239" bIns="45620" numCol="1" anchor="t" anchorCtr="0" compatLnSpc="1">
            <a:prstTxWarp prst="textNoShape">
              <a:avLst/>
            </a:prstTxWarp>
          </a:bodyPr>
          <a:lstStyle>
            <a:lvl1pPr defTabSz="911626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55" y="0"/>
            <a:ext cx="2946135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20" rIns="91239" bIns="45620" numCol="1" anchor="t" anchorCtr="0" compatLnSpc="1">
            <a:prstTxWarp prst="textNoShape">
              <a:avLst/>
            </a:prstTxWarp>
          </a:bodyPr>
          <a:lstStyle>
            <a:lvl1pPr algn="r" defTabSz="911626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15192"/>
            <a:ext cx="5437188" cy="446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20" rIns="91239" bIns="45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800"/>
            <a:ext cx="2946135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20" rIns="91239" bIns="45620" numCol="1" anchor="b" anchorCtr="0" compatLnSpc="1">
            <a:prstTxWarp prst="textNoShape">
              <a:avLst/>
            </a:prstTxWarp>
          </a:bodyPr>
          <a:lstStyle>
            <a:lvl1pPr defTabSz="911626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55" y="9428800"/>
            <a:ext cx="2946135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20" rIns="91239" bIns="45620" numCol="1" anchor="b" anchorCtr="0" compatLnSpc="1">
            <a:prstTxWarp prst="textNoShape">
              <a:avLst/>
            </a:prstTxWarp>
          </a:bodyPr>
          <a:lstStyle>
            <a:lvl1pPr algn="r" defTabSz="911626">
              <a:defRPr sz="1200" b="0" smtClean="0"/>
            </a:lvl1pPr>
          </a:lstStyle>
          <a:p>
            <a:pPr>
              <a:defRPr/>
            </a:pPr>
            <a:fld id="{49B23FD1-4572-4E77-B2CB-A506BE0F7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626">
              <a:defRPr sz="21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1984" indent="-285379" defTabSz="911626">
              <a:defRPr sz="21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1514" indent="-228303" defTabSz="911626">
              <a:defRPr sz="21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98120" indent="-228303" defTabSz="911626">
              <a:defRPr sz="21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4725" indent="-228303" defTabSz="911626">
              <a:defRPr sz="21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1331" indent="-228303" defTabSz="911626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67937" indent="-228303" defTabSz="911626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4542" indent="-228303" defTabSz="911626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1148" indent="-228303" defTabSz="911626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B41EE17-DDB4-40FE-AC08-E0FF8BFB54B6}" type="slidenum">
              <a:rPr lang="en-US" sz="1200" b="0"/>
              <a:pPr/>
              <a:t>1</a:t>
            </a:fld>
            <a:endParaRPr lang="en-US" sz="12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/>
              <a:t>An aside:</a:t>
            </a:r>
            <a:r>
              <a:rPr lang="en-US"/>
              <a:t> Earthquakes are the dark side of geology:  in China, Premier Wen Jiabao is attending to the needs of earthquake victims, and he is a trained geologist</a:t>
            </a:r>
          </a:p>
          <a:p>
            <a:endParaRPr lang="en-US"/>
          </a:p>
          <a:p>
            <a:r>
              <a:rPr lang="en-US"/>
              <a:t>Good evening to you all. If the opening slide is a bit obtuse, it reflects my ongoing affair with not only geology, but also digital photography and the allure of the earth.  These are quartz grains weathering from a Stanthorpe adamellite.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40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1390" indent="-2851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060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59684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3079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D2C6EC-9115-4B87-B69F-CDC43A08F0BA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8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1390" indent="-2851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060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59684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3079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15EBA53-D30A-4FB4-A75E-8550FC0534B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5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1390" indent="-2851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060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59684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3079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E24BAA9-7AB9-4673-982E-33512DA10D64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1390" indent="-2851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060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59684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3079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5BA639-2AE6-4F7B-A78D-3990DC56043C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57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1390" indent="-2851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060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59684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3079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CB36E81-A4AB-43FC-B469-5884D1CBB737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56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1390" indent="-2851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060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59684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3079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590E6-5E26-402D-83DC-0469005CA1A8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16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1390" indent="-2851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060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596840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3079" indent="-22812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31FC5EA-9719-42F5-A92E-A74EB82FA011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8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224828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426583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356381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124077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423473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106807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722217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297858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69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13727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</p:spTree>
    <p:extLst>
      <p:ext uri="{BB962C8B-B14F-4D97-AF65-F5344CB8AC3E}">
        <p14:creationId xmlns:p14="http://schemas.microsoft.com/office/powerpoint/2010/main" val="261757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7025" y="6565900"/>
            <a:ext cx="3505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800" b="0" smtClean="0"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2740025" y="5006975"/>
            <a:ext cx="31226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93700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2100" b="0"/>
          </a:p>
        </p:txBody>
      </p:sp>
      <p:pic>
        <p:nvPicPr>
          <p:cNvPr id="2" name="Picture 17" descr="Logo GMD Geology final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6384925"/>
            <a:ext cx="812800" cy="414338"/>
          </a:xfrm>
          <a:prstGeom prst="rect">
            <a:avLst/>
          </a:prstGeom>
          <a:solidFill>
            <a:srgbClr val="FFFFCC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327024" y="6525344"/>
            <a:ext cx="5181079" cy="342900"/>
          </a:xfrm>
          <a:noFill/>
        </p:spPr>
        <p:txBody>
          <a:bodyPr/>
          <a:lstStyle>
            <a:lvl1pPr>
              <a:defRPr sz="21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427984" y="563483"/>
            <a:ext cx="4382941" cy="3585597"/>
          </a:xfrm>
          <a:prstGeom prst="rect">
            <a:avLst/>
          </a:prstGeom>
          <a:solidFill>
            <a:srgbClr val="FFFFCC"/>
          </a:solidFill>
          <a:ln w="635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3200" b="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schemeClr val="accent3">
                      <a:alpha val="91000"/>
                    </a:schemeClr>
                  </a:outerShdw>
                </a:effectLst>
                <a:latin typeface="Berlin Sans FB" pitchFamily="34" charset="0"/>
              </a:rPr>
              <a:t>500 DEGREES OF SEPARATION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3200" b="0" dirty="0">
                <a:effectLst>
                  <a:innerShdw blurRad="63500" dist="101600" dir="18900000">
                    <a:srgbClr val="0033CC">
                      <a:alpha val="55000"/>
                    </a:srgbClr>
                  </a:innerShdw>
                </a:effectLst>
                <a:latin typeface="Berlin Sans FB" pitchFamily="34" charset="0"/>
              </a:rPr>
              <a:t>Geological wonders from Century and Mary Kathleen,  NW Qld</a:t>
            </a:r>
          </a:p>
          <a:p>
            <a:pPr algn="ctr">
              <a:spcBef>
                <a:spcPts val="0"/>
              </a:spcBef>
              <a:defRPr/>
            </a:pPr>
            <a:endParaRPr lang="en-US" sz="3200" b="0" dirty="0">
              <a:effectLst>
                <a:innerShdw blurRad="63500" dist="101600" dir="18900000">
                  <a:srgbClr val="0033CC">
                    <a:alpha val="55000"/>
                  </a:srgbClr>
                </a:innerShdw>
              </a:effectLst>
              <a:latin typeface="Berlin Sans FB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b="0" i="1" dirty="0">
                <a:effectLst>
                  <a:outerShdw blurRad="50800" dist="63500" dir="18900000" algn="bl" rotWithShape="0">
                    <a:schemeClr val="accent6">
                      <a:alpha val="40000"/>
                    </a:schemeClr>
                  </a:outerShdw>
                </a:effectLst>
                <a:latin typeface="Arial Rounded MT Bold" pitchFamily="34" charset="0"/>
              </a:rPr>
              <a:t>G M Derrick</a:t>
            </a:r>
          </a:p>
          <a:p>
            <a:pPr algn="ctr">
              <a:spcBef>
                <a:spcPts val="0"/>
              </a:spcBef>
              <a:defRPr/>
            </a:pPr>
            <a:endParaRPr lang="en-US" sz="1100" b="0" dirty="0">
              <a:effectLst>
                <a:innerShdw blurRad="63500" dist="101600" dir="18900000">
                  <a:srgbClr val="0033CC">
                    <a:alpha val="55000"/>
                  </a:srgbClr>
                </a:innerShdw>
              </a:effectLst>
              <a:latin typeface="Berlin Sans FB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474901" y="1088707"/>
            <a:ext cx="324036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234478" y="5487338"/>
            <a:ext cx="324036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352277" y="5514831"/>
            <a:ext cx="324036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665" y="728667"/>
            <a:ext cx="149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FFFCC"/>
                </a:solidFill>
                <a:latin typeface="Arial Rounded MT Bold" pitchFamily="34" charset="0"/>
              </a:rPr>
              <a:t>Century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5487338"/>
            <a:ext cx="123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i="1" dirty="0">
                <a:latin typeface="Arial Rounded MT Bold" pitchFamily="34" charset="0"/>
              </a:rPr>
              <a:t>Mt Isa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1113" y="5487615"/>
            <a:ext cx="248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Arial Rounded MT Bold" pitchFamily="34" charset="0"/>
              </a:rPr>
              <a:t>Mary Kathleen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88665" y="1376739"/>
            <a:ext cx="809574" cy="411059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stCxn id="7" idx="6"/>
            <a:endCxn id="6" idx="2"/>
          </p:cNvCxnSpPr>
          <p:nvPr/>
        </p:nvCxnSpPr>
        <p:spPr bwMode="auto">
          <a:xfrm flipV="1">
            <a:off x="1676313" y="5631354"/>
            <a:ext cx="2558165" cy="27493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5471">
            <a:off x="1889474" y="1123500"/>
            <a:ext cx="1791958" cy="46127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337"/>
          <a:stretch/>
        </p:blipFill>
        <p:spPr>
          <a:xfrm>
            <a:off x="-36512" y="-27384"/>
            <a:ext cx="9275403" cy="6480720"/>
          </a:xfrm>
          <a:prstGeom prst="rect">
            <a:avLst/>
          </a:prstGeom>
        </p:spPr>
      </p:pic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5076056" y="182181"/>
            <a:ext cx="3816424" cy="51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AU" sz="2800" b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The Tailings resource (1)</a:t>
            </a:r>
          </a:p>
        </p:txBody>
      </p:sp>
    </p:spTree>
    <p:extLst>
      <p:ext uri="{BB962C8B-B14F-4D97-AF65-F5344CB8AC3E}">
        <p14:creationId xmlns:p14="http://schemas.microsoft.com/office/powerpoint/2010/main" val="2300219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r="5180"/>
          <a:stretch/>
        </p:blipFill>
        <p:spPr>
          <a:xfrm>
            <a:off x="0" y="-1141"/>
            <a:ext cx="9180512" cy="6859141"/>
          </a:xfrm>
          <a:prstGeom prst="rect">
            <a:avLst/>
          </a:prstGeom>
        </p:spPr>
      </p:pic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5069557" y="6025560"/>
            <a:ext cx="3816424" cy="51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AU" sz="2800" b="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The Tailings sluicing (2)</a:t>
            </a:r>
          </a:p>
        </p:txBody>
      </p:sp>
    </p:spTree>
    <p:extLst>
      <p:ext uri="{BB962C8B-B14F-4D97-AF65-F5344CB8AC3E}">
        <p14:creationId xmlns:p14="http://schemas.microsoft.com/office/powerpoint/2010/main" val="1486583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6511" y="-27384"/>
            <a:ext cx="9180512" cy="6768752"/>
            <a:chOff x="-36511" y="-27384"/>
            <a:chExt cx="9180512" cy="67687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0" t="16114" r="3767" b="36549"/>
            <a:stretch/>
          </p:blipFill>
          <p:spPr>
            <a:xfrm>
              <a:off x="-36511" y="-27384"/>
              <a:ext cx="9180512" cy="366148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7" t="16114" r="70192" b="36549"/>
            <a:stretch/>
          </p:blipFill>
          <p:spPr>
            <a:xfrm>
              <a:off x="1187624" y="3100942"/>
              <a:ext cx="3649664" cy="36404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004048" y="3861048"/>
              <a:ext cx="403244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0" dirty="0">
                  <a:latin typeface="Berlin Sans FB" pitchFamily="34" charset="0"/>
                </a:rPr>
                <a:t>E-W cross section of tailings dam, viewed to NORTH.</a:t>
              </a:r>
            </a:p>
            <a:p>
              <a:r>
                <a:rPr lang="en-AU" b="0" i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" pitchFamily="34" charset="0"/>
                </a:rPr>
                <a:t>Reserve 77.3mt @ 3% Zn, 12.4g/t Ag</a:t>
              </a:r>
            </a:p>
            <a:p>
              <a:endParaRPr lang="en-AU" b="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endParaRPr>
            </a:p>
            <a:p>
              <a:r>
                <a:rPr lang="en-AU" b="0" dirty="0">
                  <a:latin typeface="Berlin Sans FB" pitchFamily="34" charset="0"/>
                </a:rPr>
                <a:t>2,287,000t Zn metal, 29.7 </a:t>
              </a:r>
              <a:r>
                <a:rPr lang="en-AU" b="0" dirty="0" err="1">
                  <a:latin typeface="Berlin Sans FB" pitchFamily="34" charset="0"/>
                </a:rPr>
                <a:t>mozs</a:t>
              </a:r>
              <a:r>
                <a:rPr lang="en-AU" b="0" dirty="0">
                  <a:latin typeface="Berlin Sans FB" pitchFamily="34" charset="0"/>
                </a:rPr>
                <a:t> Ag</a:t>
              </a:r>
            </a:p>
            <a:p>
              <a:r>
                <a:rPr lang="en-AU" b="0" dirty="0">
                  <a:latin typeface="Berlin Sans FB" pitchFamily="34" charset="0"/>
                </a:rPr>
                <a:t>Good grade continuity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55976" y="5445224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i="1" dirty="0">
                  <a:latin typeface="Arial Rounded MT Bold" pitchFamily="34" charset="0"/>
                </a:rPr>
                <a:t>A’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47664" y="5440175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i="1" dirty="0">
                  <a:latin typeface="Arial Rounded MT Bold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15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324975" cy="6894513"/>
            <a:chOff x="82652" y="-27384"/>
            <a:chExt cx="9324975" cy="6894513"/>
          </a:xfrm>
        </p:grpSpPr>
        <p:pic>
          <p:nvPicPr>
            <p:cNvPr id="32771" name="Picture 3" descr="Century 100k map excerp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5"/>
            <a:stretch>
              <a:fillRect/>
            </a:stretch>
          </p:blipFill>
          <p:spPr bwMode="auto">
            <a:xfrm>
              <a:off x="82652" y="-27384"/>
              <a:ext cx="9324975" cy="689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Text Box 2"/>
            <p:cNvSpPr txBox="1">
              <a:spLocks noChangeArrowheads="1"/>
            </p:cNvSpPr>
            <p:nvPr/>
          </p:nvSpPr>
          <p:spPr bwMode="auto">
            <a:xfrm>
              <a:off x="1162773" y="305272"/>
              <a:ext cx="7380312" cy="387405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AU" sz="2000" dirty="0">
                  <a:solidFill>
                    <a:schemeClr val="bg1"/>
                  </a:solidFill>
                  <a:latin typeface="Arial Rounded MT Bold" pitchFamily="34" charset="0"/>
                </a:rPr>
                <a:t>Our interest  is  in  the  </a:t>
              </a:r>
              <a:r>
                <a:rPr lang="en-AU" sz="2000" dirty="0" err="1">
                  <a:solidFill>
                    <a:schemeClr val="bg1"/>
                  </a:solidFill>
                  <a:latin typeface="Arial Rounded MT Bold" pitchFamily="34" charset="0"/>
                </a:rPr>
                <a:t>hardrock</a:t>
              </a:r>
              <a:r>
                <a:rPr lang="en-AU" sz="2000" dirty="0">
                  <a:solidFill>
                    <a:schemeClr val="bg1"/>
                  </a:solidFill>
                  <a:latin typeface="Arial Rounded MT Bold" pitchFamily="34" charset="0"/>
                </a:rPr>
                <a:t> deposit at Century </a:t>
              </a:r>
            </a:p>
          </p:txBody>
        </p:sp>
        <p:sp>
          <p:nvSpPr>
            <p:cNvPr id="32773" name="Text Box 4"/>
            <p:cNvSpPr txBox="1">
              <a:spLocks noChangeArrowheads="1"/>
            </p:cNvSpPr>
            <p:nvPr/>
          </p:nvSpPr>
          <p:spPr bwMode="auto">
            <a:xfrm>
              <a:off x="2195513" y="3189288"/>
              <a:ext cx="1223962" cy="2444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0" i="1" dirty="0">
                  <a:latin typeface="Berlin Sans FB" pitchFamily="34" charset="0"/>
                </a:rPr>
                <a:t>Magazine Hill</a:t>
              </a:r>
              <a:endParaRPr lang="en-AU" sz="1400" b="0" i="1" dirty="0">
                <a:latin typeface="Berlin Sans FB" pitchFamily="34" charset="0"/>
              </a:endParaRPr>
            </a:p>
          </p:txBody>
        </p:sp>
        <p:sp>
          <p:nvSpPr>
            <p:cNvPr id="32774" name="Text Box 5"/>
            <p:cNvSpPr txBox="1">
              <a:spLocks noChangeArrowheads="1"/>
            </p:cNvSpPr>
            <p:nvPr/>
          </p:nvSpPr>
          <p:spPr bwMode="auto">
            <a:xfrm>
              <a:off x="1835150" y="2560638"/>
              <a:ext cx="1223963" cy="2444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 anchor="ctr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0" i="1" dirty="0">
                  <a:latin typeface="Berlin Sans FB" pitchFamily="34" charset="0"/>
                </a:rPr>
                <a:t>Discovery Hill</a:t>
              </a:r>
              <a:endParaRPr lang="en-AU" sz="1400" b="0" i="1" dirty="0">
                <a:latin typeface="Berlin Sans FB" pitchFamily="34" charset="0"/>
              </a:endParaRPr>
            </a:p>
          </p:txBody>
        </p:sp>
        <p:sp>
          <p:nvSpPr>
            <p:cNvPr id="32775" name="Line 6"/>
            <p:cNvSpPr>
              <a:spLocks noChangeShapeType="1"/>
            </p:cNvSpPr>
            <p:nvPr/>
          </p:nvSpPr>
          <p:spPr bwMode="auto">
            <a:xfrm flipV="1">
              <a:off x="3419475" y="3141663"/>
              <a:ext cx="576263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776" name="Line 7"/>
            <p:cNvSpPr>
              <a:spLocks noChangeShapeType="1"/>
            </p:cNvSpPr>
            <p:nvPr/>
          </p:nvSpPr>
          <p:spPr bwMode="auto">
            <a:xfrm flipV="1">
              <a:off x="3059113" y="2636838"/>
              <a:ext cx="433387" cy="71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777" name="Text Box 8"/>
            <p:cNvSpPr txBox="1">
              <a:spLocks noChangeArrowheads="1"/>
            </p:cNvSpPr>
            <p:nvPr/>
          </p:nvSpPr>
          <p:spPr bwMode="auto">
            <a:xfrm>
              <a:off x="478188" y="6265168"/>
              <a:ext cx="5986663" cy="304800"/>
            </a:xfrm>
            <a:prstGeom prst="rect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AU" sz="1400" i="1" dirty="0">
                  <a:solidFill>
                    <a:schemeClr val="bg1"/>
                  </a:solidFill>
                  <a:latin typeface="Arial Rounded MT Bold" pitchFamily="34" charset="0"/>
                </a:rPr>
                <a:t>Note the 40</a:t>
              </a:r>
              <a:r>
                <a:rPr lang="en-AU" sz="1400" i="1" baseline="30000" dirty="0">
                  <a:solidFill>
                    <a:schemeClr val="bg1"/>
                  </a:solidFill>
                  <a:latin typeface="Arial Rounded MT Bold" pitchFamily="34" charset="0"/>
                </a:rPr>
                <a:t>o</a:t>
              </a:r>
              <a:r>
                <a:rPr lang="en-AU" sz="1400" i="1" dirty="0">
                  <a:solidFill>
                    <a:schemeClr val="bg1"/>
                  </a:solidFill>
                  <a:latin typeface="Arial Rounded MT Bold" pitchFamily="34" charset="0"/>
                </a:rPr>
                <a:t> dip on the Century ore sequence</a:t>
              </a:r>
              <a:r>
                <a:rPr lang="en-AU" sz="1400" dirty="0">
                  <a:solidFill>
                    <a:schemeClr val="bg1"/>
                  </a:solidFill>
                  <a:latin typeface="Arial Rounded MT Bold" pitchFamily="34" charset="0"/>
                </a:rPr>
                <a:t> , 100K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45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 descr="Century Atlas BW Fig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b="12062"/>
          <a:stretch>
            <a:fillRect/>
          </a:stretch>
        </p:blipFill>
        <p:spPr bwMode="auto">
          <a:xfrm>
            <a:off x="35496" y="-55563"/>
            <a:ext cx="5019221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5278980" y="390074"/>
            <a:ext cx="3541492" cy="1310734"/>
          </a:xfrm>
          <a:prstGeom prst="rect">
            <a:avLst/>
          </a:prstGeom>
          <a:solidFill>
            <a:srgbClr val="0033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sz="2000" dirty="0">
                <a:solidFill>
                  <a:schemeClr val="bg1"/>
                </a:solidFill>
                <a:latin typeface="Arial Rounded MT Bold" pitchFamily="34" charset="0"/>
              </a:rPr>
              <a:t>This deposit defied geophysics, and ultimately was a ‘geochemical’ discovery in  Sept 1990</a:t>
            </a:r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5259121" y="2132856"/>
            <a:ext cx="3548828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dirty="0">
                <a:latin typeface="Berlin Sans FB" pitchFamily="34" charset="0"/>
              </a:rPr>
              <a:t>The major focus of work was a soil geochemical survey  set up during January to April 1988 along two lines each 20km long oriented NW-SE and NE-SW;  each soil sample point, 100m apart, also involved magnetics taken every 20m and gravity measurements taken every 100m.</a:t>
            </a:r>
            <a:endParaRPr lang="en-AU" b="0" dirty="0">
              <a:latin typeface="Berlin Sans FB" pitchFamily="34" charset="0"/>
            </a:endParaRPr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5631910" y="6381328"/>
            <a:ext cx="303207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i="1"/>
              <a:t>From Broadbent 1995, Waltho et al., 1993</a:t>
            </a:r>
            <a:endParaRPr lang="en-AU" sz="1200" i="1"/>
          </a:p>
        </p:txBody>
      </p:sp>
      <p:sp>
        <p:nvSpPr>
          <p:cNvPr id="38919" name="Oval 8"/>
          <p:cNvSpPr>
            <a:spLocks noChangeArrowheads="1"/>
          </p:cNvSpPr>
          <p:nvPr/>
        </p:nvSpPr>
        <p:spPr bwMode="auto">
          <a:xfrm>
            <a:off x="611560" y="4725144"/>
            <a:ext cx="1405186" cy="433388"/>
          </a:xfrm>
          <a:prstGeom prst="ellipse">
            <a:avLst/>
          </a:prstGeom>
          <a:solidFill>
            <a:srgbClr val="FFFF99">
              <a:alpha val="3098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0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6" name="Picture 4" descr="Century Gossan assay sample 320G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13577"/>
          <a:stretch/>
        </p:blipFill>
        <p:spPr bwMode="auto">
          <a:xfrm>
            <a:off x="3725292" y="2852936"/>
            <a:ext cx="5383212" cy="35985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entury Gossan assay sample 320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9912" b="4012"/>
          <a:stretch>
            <a:fillRect/>
          </a:stretch>
        </p:blipFill>
        <p:spPr bwMode="auto">
          <a:xfrm>
            <a:off x="138113" y="187151"/>
            <a:ext cx="4000500" cy="4968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356100" y="260176"/>
            <a:ext cx="4537075" cy="984885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Samples of Lawn  Hill  </a:t>
            </a:r>
            <a:r>
              <a:rPr lang="en-US" sz="2000" dirty="0" err="1">
                <a:solidFill>
                  <a:schemeClr val="bg1"/>
                </a:solidFill>
                <a:latin typeface="Arial Rounded MT Bold" pitchFamily="34" charset="0"/>
              </a:rPr>
              <a:t>Fmn</a:t>
            </a:r>
            <a:r>
              <a:rPr lang="en-US" sz="2000" dirty="0">
                <a:solidFill>
                  <a:schemeClr val="bg1"/>
                </a:solidFill>
                <a:latin typeface="Arial Rounded MT Bold" pitchFamily="34" charset="0"/>
              </a:rPr>
              <a:t>  from Discovery Hill – </a:t>
            </a:r>
            <a:r>
              <a:rPr lang="en-US" sz="2000" i="1" dirty="0">
                <a:solidFill>
                  <a:schemeClr val="bg1"/>
                </a:solidFill>
                <a:latin typeface="Arial Rounded MT Bold" pitchFamily="34" charset="0"/>
              </a:rPr>
              <a:t>NO PYRITE!!</a:t>
            </a:r>
          </a:p>
          <a:p>
            <a:pPr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  <a:latin typeface="Arial Rounded MT Bold" pitchFamily="34" charset="0"/>
              </a:rPr>
              <a:t>sampled and assayed by GMD</a:t>
            </a:r>
            <a:endParaRPr lang="en-AU" sz="1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32338" y="1404763"/>
            <a:ext cx="401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0" dirty="0">
                <a:latin typeface="Berlin Sans FB" pitchFamily="34" charset="0"/>
              </a:rPr>
              <a:t>3300ppm </a:t>
            </a:r>
            <a:r>
              <a:rPr lang="en-US" sz="1800" b="0" dirty="0" err="1">
                <a:latin typeface="Berlin Sans FB" pitchFamily="34" charset="0"/>
              </a:rPr>
              <a:t>Pb</a:t>
            </a:r>
            <a:r>
              <a:rPr lang="en-US" sz="1800" b="0" dirty="0">
                <a:latin typeface="Berlin Sans FB" pitchFamily="34" charset="0"/>
              </a:rPr>
              <a:t>, 5300 ppm Zn, 1ppm Ag</a:t>
            </a:r>
            <a:endParaRPr lang="en-AU" sz="1800" b="0" dirty="0">
              <a:latin typeface="Berlin Sans FB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859338" y="1988840"/>
            <a:ext cx="401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0" dirty="0">
                <a:latin typeface="Berlin Sans FB" pitchFamily="34" charset="0"/>
              </a:rPr>
              <a:t>3500ppm </a:t>
            </a:r>
            <a:r>
              <a:rPr lang="en-US" sz="1800" b="0" dirty="0" err="1">
                <a:latin typeface="Berlin Sans FB" pitchFamily="34" charset="0"/>
              </a:rPr>
              <a:t>Pb</a:t>
            </a:r>
            <a:r>
              <a:rPr lang="en-US" sz="1800" b="0" dirty="0">
                <a:latin typeface="Berlin Sans FB" pitchFamily="34" charset="0"/>
              </a:rPr>
              <a:t>, 6100 ppm Zn,  3ppm Ag</a:t>
            </a:r>
            <a:endParaRPr lang="en-AU" sz="1800" b="0" dirty="0">
              <a:latin typeface="Berlin Sans FB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659563" y="2410255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4186238" y="1590501"/>
            <a:ext cx="504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23850" y="5229051"/>
            <a:ext cx="316865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 Rounded MT Bold" pitchFamily="34" charset="0"/>
              </a:rPr>
              <a:t>CRA assays 1988</a:t>
            </a:r>
          </a:p>
          <a:p>
            <a:pPr>
              <a:defRPr/>
            </a:pPr>
            <a: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“several thousand ppm </a:t>
            </a:r>
            <a:r>
              <a:rPr lang="en-US" sz="1800" b="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Pb</a:t>
            </a:r>
            <a:r>
              <a:rPr lang="en-US" sz="18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 and Zn, and up to 30ppm Ag” (but also in Cambrian)</a:t>
            </a:r>
            <a:endParaRPr lang="en-AU" sz="1800" b="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65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sz="900">
                <a:latin typeface="Comic Sans MS" pitchFamily="66" charset="0"/>
              </a:rPr>
              <a:t>Geoff Derrick – Discovery Histories, Century and Lady Loretta - AIG Symposium 30.11.12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-37134"/>
            <a:ext cx="9324975" cy="6994526"/>
            <a:chOff x="0" y="-37134"/>
            <a:chExt cx="9324975" cy="6994526"/>
          </a:xfrm>
        </p:grpSpPr>
        <p:pic>
          <p:nvPicPr>
            <p:cNvPr id="46083" name="Picture 6" descr="P1070939 Wats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7134"/>
              <a:ext cx="9324975" cy="699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4" name="Text Box 7"/>
            <p:cNvSpPr txBox="1">
              <a:spLocks noChangeArrowheads="1"/>
            </p:cNvSpPr>
            <p:nvPr/>
          </p:nvSpPr>
          <p:spPr bwMode="auto">
            <a:xfrm>
              <a:off x="323850" y="333375"/>
              <a:ext cx="8569325" cy="701675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0" dirty="0">
                  <a:solidFill>
                    <a:schemeClr val="bg1"/>
                  </a:solidFill>
                  <a:latin typeface="Arial Rounded MT Bold" pitchFamily="34" charset="0"/>
                </a:rPr>
                <a:t>CRA re-</a:t>
              </a:r>
              <a:r>
                <a:rPr lang="en-US" sz="2000" b="0" dirty="0" err="1">
                  <a:solidFill>
                    <a:schemeClr val="bg1"/>
                  </a:solidFill>
                  <a:latin typeface="Arial Rounded MT Bold" pitchFamily="34" charset="0"/>
                </a:rPr>
                <a:t>focussed</a:t>
              </a:r>
              <a:r>
                <a:rPr lang="en-US" sz="2000" b="0" dirty="0">
                  <a:solidFill>
                    <a:schemeClr val="bg1"/>
                  </a:solidFill>
                  <a:latin typeface="Arial Rounded MT Bold" pitchFamily="34" charset="0"/>
                </a:rPr>
                <a:t> on veins like Watsons Lode in 1989; they were following up an intercept in a small u/g crosscut of 10m @ 20.5% Zn</a:t>
              </a:r>
              <a:endParaRPr lang="en-AU" sz="1200" b="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427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sz="900">
                <a:latin typeface="Comic Sans MS" pitchFamily="66" charset="0"/>
              </a:rPr>
              <a:t>Geoff Derrick – Discovery Histories, Century and Lady Loretta - AIG Symposium 30.11.12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6513" y="-26988"/>
            <a:ext cx="9180513" cy="6886576"/>
            <a:chOff x="-36513" y="-26988"/>
            <a:chExt cx="9180513" cy="6886576"/>
          </a:xfrm>
        </p:grpSpPr>
        <p:pic>
          <p:nvPicPr>
            <p:cNvPr id="47107" name="Picture 4" descr="P106040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3" y="-26988"/>
              <a:ext cx="9180513" cy="6886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08" name="Text Box 6"/>
            <p:cNvSpPr txBox="1">
              <a:spLocks noChangeArrowheads="1"/>
            </p:cNvSpPr>
            <p:nvPr/>
          </p:nvSpPr>
          <p:spPr bwMode="auto">
            <a:xfrm>
              <a:off x="3563938" y="411163"/>
              <a:ext cx="5184775" cy="641350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0" dirty="0">
                  <a:solidFill>
                    <a:schemeClr val="bg1"/>
                  </a:solidFill>
                  <a:latin typeface="Arial Rounded MT Bold" pitchFamily="34" charset="0"/>
                </a:rPr>
                <a:t>Multistage quartz veining with </a:t>
              </a:r>
              <a:r>
                <a:rPr lang="en-US" sz="1800" b="0" dirty="0" err="1">
                  <a:solidFill>
                    <a:schemeClr val="bg1"/>
                  </a:solidFill>
                  <a:latin typeface="Arial Rounded MT Bold" pitchFamily="34" charset="0"/>
                </a:rPr>
                <a:t>sphalerite</a:t>
              </a:r>
              <a:r>
                <a:rPr lang="en-US" sz="1800" b="0" dirty="0">
                  <a:solidFill>
                    <a:schemeClr val="bg1"/>
                  </a:solidFill>
                  <a:latin typeface="Arial Rounded MT Bold" pitchFamily="34" charset="0"/>
                </a:rPr>
                <a:t> and ex-</a:t>
              </a:r>
              <a:r>
                <a:rPr lang="en-US" sz="1800" b="0" dirty="0" err="1">
                  <a:solidFill>
                    <a:schemeClr val="bg1"/>
                  </a:solidFill>
                  <a:latin typeface="Arial Rounded MT Bold" pitchFamily="34" charset="0"/>
                </a:rPr>
                <a:t>sphalerite</a:t>
              </a:r>
              <a:r>
                <a:rPr lang="en-US" sz="1800" b="0" dirty="0">
                  <a:solidFill>
                    <a:schemeClr val="bg1"/>
                  </a:solidFill>
                  <a:latin typeface="Arial Rounded MT Bold" pitchFamily="34" charset="0"/>
                </a:rPr>
                <a:t> and galena </a:t>
              </a:r>
              <a:r>
                <a:rPr lang="en-US" sz="1800" b="0" dirty="0" err="1">
                  <a:solidFill>
                    <a:schemeClr val="bg1"/>
                  </a:solidFill>
                  <a:latin typeface="Arial Rounded MT Bold" pitchFamily="34" charset="0"/>
                </a:rPr>
                <a:t>boxworks</a:t>
              </a:r>
              <a:endParaRPr lang="en-AU" sz="1800" b="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515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430361"/>
            <a:ext cx="8693150" cy="6022975"/>
            <a:chOff x="271463" y="188913"/>
            <a:chExt cx="8693150" cy="6022975"/>
          </a:xfrm>
        </p:grpSpPr>
        <p:pic>
          <p:nvPicPr>
            <p:cNvPr id="48131" name="Picture 4" descr="Page 8 Watsons lode lowres from 2008_Zinifex_March_Quarter_Review_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1" t="10748" r="4036" b="15216"/>
            <a:stretch>
              <a:fillRect/>
            </a:stretch>
          </p:blipFill>
          <p:spPr bwMode="auto">
            <a:xfrm>
              <a:off x="271463" y="1060450"/>
              <a:ext cx="8693150" cy="402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2" name="Text Box 5"/>
            <p:cNvSpPr txBox="1">
              <a:spLocks noChangeArrowheads="1"/>
            </p:cNvSpPr>
            <p:nvPr/>
          </p:nvSpPr>
          <p:spPr bwMode="auto">
            <a:xfrm>
              <a:off x="971550" y="188913"/>
              <a:ext cx="7416800" cy="701675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0" dirty="0">
                  <a:solidFill>
                    <a:schemeClr val="bg1"/>
                  </a:solidFill>
                  <a:latin typeface="Arial Rounded MT Bold" pitchFamily="34" charset="0"/>
                </a:rPr>
                <a:t>Watsons Lode : massive </a:t>
              </a:r>
              <a:r>
                <a:rPr lang="en-US" sz="2000" b="0" dirty="0" err="1">
                  <a:solidFill>
                    <a:schemeClr val="bg1"/>
                  </a:solidFill>
                  <a:latin typeface="Arial Rounded MT Bold" pitchFamily="34" charset="0"/>
                </a:rPr>
                <a:t>sulphide</a:t>
              </a:r>
              <a:r>
                <a:rPr lang="en-US" sz="2000" b="0" dirty="0">
                  <a:solidFill>
                    <a:schemeClr val="bg1"/>
                  </a:solidFill>
                  <a:latin typeface="Arial Rounded MT Bold" pitchFamily="34" charset="0"/>
                </a:rPr>
                <a:t> (mainly </a:t>
              </a:r>
              <a:r>
                <a:rPr lang="en-US" sz="2000" b="0" dirty="0" err="1">
                  <a:solidFill>
                    <a:schemeClr val="bg1"/>
                  </a:solidFill>
                  <a:latin typeface="Arial Rounded MT Bold" pitchFamily="34" charset="0"/>
                </a:rPr>
                <a:t>sphalerite</a:t>
              </a:r>
              <a:r>
                <a:rPr lang="en-US" sz="2000" b="0" dirty="0">
                  <a:solidFill>
                    <a:schemeClr val="bg1"/>
                  </a:solidFill>
                  <a:latin typeface="Arial Rounded MT Bold" pitchFamily="34" charset="0"/>
                </a:rPr>
                <a:t>) – Hole ZCL 642 – 5m @ 47.3% Zn</a:t>
              </a:r>
              <a:endParaRPr lang="en-AU" sz="1200" b="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  <p:sp>
          <p:nvSpPr>
            <p:cNvPr id="48133" name="Text Box 6"/>
            <p:cNvSpPr txBox="1">
              <a:spLocks noChangeArrowheads="1"/>
            </p:cNvSpPr>
            <p:nvPr/>
          </p:nvSpPr>
          <p:spPr bwMode="auto">
            <a:xfrm>
              <a:off x="900113" y="5157788"/>
              <a:ext cx="7632700" cy="105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0" dirty="0">
                  <a:latin typeface="Berlin Sans FB" pitchFamily="34" charset="0"/>
                </a:rPr>
                <a:t>CRA drilled Watsons Lode in 1989, with intercepts of +10% Zn. More importantly, they identified a soil geochemical response similar to that seen at Century (presumably up to 5000ppm Zn or so)</a:t>
              </a:r>
              <a:endParaRPr lang="en-AU" b="0" dirty="0">
                <a:latin typeface="Berlin Sans FB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579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75656" y="1844824"/>
            <a:ext cx="6480175" cy="263417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sz="4800" b="0" dirty="0">
                <a:latin typeface="Arial Rounded MT Bold" pitchFamily="34" charset="0"/>
              </a:rPr>
              <a:t>So what had CRA discovered?</a:t>
            </a:r>
          </a:p>
          <a:p>
            <a:pPr algn="ctr">
              <a:spcBef>
                <a:spcPct val="50000"/>
              </a:spcBef>
            </a:pPr>
            <a:r>
              <a:rPr lang="en-AU" sz="2800" dirty="0">
                <a:latin typeface="Arial Rounded MT Bold" pitchFamily="34" charset="0"/>
              </a:rPr>
              <a:t>Stratigraphy and rock types of the Century discovery  </a:t>
            </a:r>
          </a:p>
        </p:txBody>
      </p:sp>
    </p:spTree>
    <p:extLst>
      <p:ext uri="{BB962C8B-B14F-4D97-AF65-F5344CB8AC3E}">
        <p14:creationId xmlns:p14="http://schemas.microsoft.com/office/powerpoint/2010/main" val="356131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327025" y="6565900"/>
            <a:ext cx="3505200" cy="342900"/>
          </a:xfrm>
        </p:spPr>
        <p:txBody>
          <a:bodyPr/>
          <a:lstStyle/>
          <a:p>
            <a:pPr>
              <a:defRPr/>
            </a:pPr>
            <a:r>
              <a:rPr lang="en-AU"/>
              <a:t>Geoff Derrick: </a:t>
            </a:r>
            <a:r>
              <a:rPr lang="en-AU" i="1"/>
              <a:t>Student - Industry evening, U of Q, 15 May 2008</a:t>
            </a:r>
          </a:p>
        </p:txBody>
      </p:sp>
      <p:sp>
        <p:nvSpPr>
          <p:cNvPr id="3" name="Slide Number Placeholder 6"/>
          <p:cNvSpPr txBox="1">
            <a:spLocks/>
          </p:cNvSpPr>
          <p:nvPr/>
        </p:nvSpPr>
        <p:spPr>
          <a:xfrm>
            <a:off x="8712968" y="44624"/>
            <a:ext cx="323528" cy="365125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02D4E65-BF85-4755-882D-7D98CFC4E7F8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91629" y="6479758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/>
              <a:t>Kimberley for </a:t>
            </a:r>
            <a:r>
              <a:rPr lang="en-AU" sz="1100" b="1" strike="sngStrike" dirty="0"/>
              <a:t>Dummies</a:t>
            </a:r>
            <a:r>
              <a:rPr lang="en-AU" sz="1100" b="1" dirty="0"/>
              <a:t> Newly Weds, 1964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2160" y="6506501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dirty="0"/>
              <a:t>Geoff and Helen Derrick, </a:t>
            </a:r>
            <a:r>
              <a:rPr lang="en-AU" sz="1100" dirty="0" err="1"/>
              <a:t>Probus</a:t>
            </a:r>
            <a:r>
              <a:rPr lang="en-AU" sz="1100" dirty="0"/>
              <a:t>, May 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964232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err="1">
                <a:solidFill>
                  <a:schemeClr val="bg1"/>
                </a:solidFill>
                <a:latin typeface="Calibri" pitchFamily="34" charset="0"/>
              </a:rPr>
              <a:t>Pt</a:t>
            </a:r>
            <a:r>
              <a:rPr lang="en-AU" b="1" dirty="0">
                <a:solidFill>
                  <a:schemeClr val="bg1"/>
                </a:solidFill>
                <a:latin typeface="Calibri" pitchFamily="34" charset="0"/>
              </a:rPr>
              <a:t> Lookout main gorge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928" y="332656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Calibri" pitchFamily="34" charset="0"/>
              </a:rPr>
              <a:t>It all started in late 1959, in company with my fishing mates. . . .</a:t>
            </a:r>
          </a:p>
        </p:txBody>
      </p:sp>
    </p:spTree>
    <p:extLst>
      <p:ext uri="{BB962C8B-B14F-4D97-AF65-F5344CB8AC3E}">
        <p14:creationId xmlns:p14="http://schemas.microsoft.com/office/powerpoint/2010/main" val="1100047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4" name="Picture 4" descr="Orebody graphic with p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2154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775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entury open pit merg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r="2846"/>
          <a:stretch>
            <a:fillRect/>
          </a:stretch>
        </p:blipFill>
        <p:spPr bwMode="auto">
          <a:xfrm>
            <a:off x="200917" y="186217"/>
            <a:ext cx="869156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entury open pit LHS rotated"/>
          <p:cNvPicPr>
            <a:picLocks noChangeAspect="1" noChangeArrowheads="1"/>
          </p:cNvPicPr>
          <p:nvPr/>
        </p:nvPicPr>
        <p:blipFill rotWithShape="1">
          <a:blip r:embed="rId3">
            <a:lum bright="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"/>
          <a:stretch/>
        </p:blipFill>
        <p:spPr bwMode="auto">
          <a:xfrm>
            <a:off x="146050" y="256354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212850" y="256354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 b="1">
                <a:latin typeface="Arial" charset="0"/>
              </a:rPr>
              <a:t>Magazine Hill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70050" y="279214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175250" y="256354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 b="1">
                <a:latin typeface="Arial" charset="0"/>
              </a:rPr>
              <a:t>Discovery Hill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5327650" y="286834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108450" y="553534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>
                <a:solidFill>
                  <a:schemeClr val="bg1"/>
                </a:solidFill>
                <a:latin typeface="Arial Rounded MT Bold" pitchFamily="34" charset="0"/>
              </a:rPr>
              <a:t>Siderite zone 320</a:t>
            </a:r>
            <a:endParaRPr lang="en-AU" sz="1000">
              <a:latin typeface="Arial Rounded MT Bold" pitchFamily="34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rot="16313959">
            <a:off x="5480050" y="5230540"/>
            <a:ext cx="2286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21335899">
            <a:off x="2478087" y="3782740"/>
            <a:ext cx="792163" cy="137160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6775450" y="3325540"/>
            <a:ext cx="838200" cy="838200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483350" y="5733778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>
                <a:solidFill>
                  <a:schemeClr val="bg1"/>
                </a:solidFill>
                <a:latin typeface="Arial Rounded MT Bold" pitchFamily="34" charset="0"/>
              </a:rPr>
              <a:t>Lower ore zones 400-440</a:t>
            </a:r>
            <a:endParaRPr lang="en-AU" sz="1000">
              <a:latin typeface="Arial Rounded MT Bold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7004050" y="263974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 b="1">
                <a:latin typeface="Arial" charset="0"/>
              </a:rPr>
              <a:t>Pandoras Fault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7004050" y="286834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4387850" y="4824140"/>
            <a:ext cx="2082800" cy="266700"/>
          </a:xfrm>
          <a:custGeom>
            <a:avLst/>
            <a:gdLst>
              <a:gd name="T0" fmla="*/ 2147483647 w 1312"/>
              <a:gd name="T1" fmla="*/ 2147483647 h 168"/>
              <a:gd name="T2" fmla="*/ 2147483647 w 1312"/>
              <a:gd name="T3" fmla="*/ 2147483647 h 168"/>
              <a:gd name="T4" fmla="*/ 2147483647 w 1312"/>
              <a:gd name="T5" fmla="*/ 2147483647 h 168"/>
              <a:gd name="T6" fmla="*/ 2147483647 w 1312"/>
              <a:gd name="T7" fmla="*/ 2147483647 h 168"/>
              <a:gd name="T8" fmla="*/ 2147483647 w 1312"/>
              <a:gd name="T9" fmla="*/ 2147483647 h 168"/>
              <a:gd name="T10" fmla="*/ 2147483647 w 1312"/>
              <a:gd name="T11" fmla="*/ 2147483647 h 168"/>
              <a:gd name="T12" fmla="*/ 0 w 1312"/>
              <a:gd name="T13" fmla="*/ 0 h 1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12" h="168">
                <a:moveTo>
                  <a:pt x="1312" y="168"/>
                </a:moveTo>
                <a:cubicBezTo>
                  <a:pt x="1235" y="117"/>
                  <a:pt x="1307" y="158"/>
                  <a:pt x="1104" y="144"/>
                </a:cubicBezTo>
                <a:cubicBezTo>
                  <a:pt x="1018" y="138"/>
                  <a:pt x="937" y="124"/>
                  <a:pt x="848" y="120"/>
                </a:cubicBezTo>
                <a:cubicBezTo>
                  <a:pt x="767" y="108"/>
                  <a:pt x="689" y="92"/>
                  <a:pt x="608" y="80"/>
                </a:cubicBezTo>
                <a:cubicBezTo>
                  <a:pt x="508" y="47"/>
                  <a:pt x="615" y="80"/>
                  <a:pt x="352" y="64"/>
                </a:cubicBezTo>
                <a:cubicBezTo>
                  <a:pt x="309" y="61"/>
                  <a:pt x="265" y="38"/>
                  <a:pt x="224" y="24"/>
                </a:cubicBezTo>
                <a:cubicBezTo>
                  <a:pt x="160" y="3"/>
                  <a:pt x="68" y="0"/>
                  <a:pt x="0" y="0"/>
                </a:cubicBezTo>
              </a:path>
            </a:pathLst>
          </a:custGeom>
          <a:noFill/>
          <a:ln w="127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4946650" y="4392340"/>
            <a:ext cx="1295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200">
                <a:solidFill>
                  <a:schemeClr val="bg1"/>
                </a:solidFill>
                <a:latin typeface="Arial Rounded MT Bold" pitchFamily="34" charset="0"/>
              </a:rPr>
              <a:t>Top of orebody approx.</a:t>
            </a: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H="1">
            <a:off x="6242050" y="4544740"/>
            <a:ext cx="762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7237412" y="3357290"/>
            <a:ext cx="83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 b="0" i="1" dirty="0">
                <a:latin typeface="Arial Rounded MT Bold" pitchFamily="34" charset="0"/>
              </a:rPr>
              <a:t>Barren gap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2584450" y="271594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 b="1">
                <a:latin typeface="Arial" charset="0"/>
              </a:rPr>
              <a:t>Magazine Hill Fault</a:t>
            </a: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>
            <a:off x="2660650" y="2944540"/>
            <a:ext cx="152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3498850" y="20134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 b="1">
                <a:latin typeface="Arial" charset="0"/>
              </a:rPr>
              <a:t>Pandoras Fault</a:t>
            </a: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H="1">
            <a:off x="3727450" y="42994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3498850" y="2182540"/>
            <a:ext cx="129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 b="1">
                <a:latin typeface="Arial" charset="0"/>
              </a:rPr>
              <a:t>Southern block production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5221287" y="188640"/>
            <a:ext cx="1447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 b="1">
                <a:latin typeface="Arial" charset="0"/>
              </a:rPr>
              <a:t>Northern block prestrip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6927850" y="27754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H="1" flipV="1">
            <a:off x="3956050" y="2030140"/>
            <a:ext cx="762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539377" y="6127576"/>
            <a:ext cx="7921625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AU" sz="1100" b="0" dirty="0">
                <a:latin typeface="Arial Rounded MT Bold" pitchFamily="34" charset="0"/>
              </a:rPr>
              <a:t>Panoramas of the Century open pit, June 2001; view is to WSW, showing traces of </a:t>
            </a:r>
          </a:p>
          <a:p>
            <a:pPr algn="ctr"/>
            <a:r>
              <a:rPr lang="en-AU" sz="1100" b="0" dirty="0">
                <a:latin typeface="Arial Rounded MT Bold" pitchFamily="34" charset="0"/>
              </a:rPr>
              <a:t>major faults and parts of the ore zone within the pit, and </a:t>
            </a:r>
            <a:r>
              <a:rPr lang="en-AU" sz="1100" b="0" dirty="0" err="1">
                <a:latin typeface="Arial Rounded MT Bold" pitchFamily="34" charset="0"/>
              </a:rPr>
              <a:t>approx</a:t>
            </a:r>
            <a:r>
              <a:rPr lang="en-AU" sz="1100" b="0" dirty="0">
                <a:latin typeface="Arial Rounded MT Bold" pitchFamily="34" charset="0"/>
              </a:rPr>
              <a:t> position of holes LH4 &amp; LH5 </a:t>
            </a: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7918450" y="302074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200" i="1">
                <a:solidFill>
                  <a:srgbClr val="FF0066"/>
                </a:solidFill>
                <a:latin typeface="Arial Rounded MT Bold" pitchFamily="34" charset="0"/>
              </a:rPr>
              <a:t>LH5</a:t>
            </a:r>
            <a:endParaRPr lang="en-AU" sz="1200" i="1">
              <a:latin typeface="Arial Rounded MT Bold" pitchFamily="34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6064250" y="2996928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200" i="1">
                <a:solidFill>
                  <a:srgbClr val="FF0066"/>
                </a:solidFill>
                <a:latin typeface="Arial Rounded MT Bold" pitchFamily="34" charset="0"/>
              </a:rPr>
              <a:t>LH4</a:t>
            </a:r>
            <a:endParaRPr lang="en-AU" sz="1200" i="1">
              <a:latin typeface="Arial Rounded MT Bold" pitchFamily="34" charset="0"/>
            </a:endParaRP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6292850" y="3325540"/>
            <a:ext cx="7937" cy="4635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8172450" y="3250928"/>
            <a:ext cx="0" cy="50323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227012" y="244203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800">
                <a:latin typeface="Arial Rounded MT Bold" pitchFamily="34" charset="0"/>
              </a:rPr>
              <a:t>(a)</a:t>
            </a: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155575" y="263974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800">
                <a:latin typeface="Arial Rounded MT Bold" pitchFamily="34" charset="0"/>
              </a:rPr>
              <a:t>(b)</a:t>
            </a: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7236296" y="3789090"/>
            <a:ext cx="1728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dirty="0">
                <a:latin typeface="Berlin Sans FB" pitchFamily="34" charset="0"/>
              </a:rPr>
              <a:t>50m @ 1500ppm Zn</a:t>
            </a:r>
            <a:endParaRPr lang="en-AU" sz="1400" b="0" dirty="0">
              <a:latin typeface="Berlin Sans FB" pitchFamily="34" charset="0"/>
            </a:endParaRP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5436096" y="378909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dirty="0">
                <a:latin typeface="Berlin Sans FB" pitchFamily="34" charset="0"/>
              </a:rPr>
              <a:t>27m @ 6.3% Zn</a:t>
            </a:r>
            <a:endParaRPr lang="en-AU" sz="1400" b="0" dirty="0">
              <a:latin typeface="Berlin Sans FB" pitchFamily="34" charset="0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4284662" y="549003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AU" sz="1000" b="1">
                <a:latin typeface="Arial" charset="0"/>
              </a:rPr>
              <a:t>Cambrian cover</a:t>
            </a:r>
          </a:p>
        </p:txBody>
      </p:sp>
    </p:spTree>
    <p:extLst>
      <p:ext uri="{BB962C8B-B14F-4D97-AF65-F5344CB8AC3E}">
        <p14:creationId xmlns:p14="http://schemas.microsoft.com/office/powerpoint/2010/main" val="2812293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7" name="Picture 4" descr="SKMBT_C360 1211211706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t="24947" r="7069" b="6300"/>
          <a:stretch>
            <a:fillRect/>
          </a:stretch>
        </p:blipFill>
        <p:spPr bwMode="auto">
          <a:xfrm>
            <a:off x="34925" y="752475"/>
            <a:ext cx="871378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43808" y="4833143"/>
            <a:ext cx="43180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100" b="0" dirty="0">
                <a:latin typeface="Berlin Sans FB" pitchFamily="34" charset="0"/>
              </a:rPr>
              <a:t>Depositional age U-</a:t>
            </a:r>
            <a:r>
              <a:rPr lang="en-US" sz="2100" b="0" dirty="0" err="1">
                <a:latin typeface="Berlin Sans FB" pitchFamily="34" charset="0"/>
              </a:rPr>
              <a:t>Pb</a:t>
            </a:r>
            <a:r>
              <a:rPr lang="en-US" sz="2100" b="0" dirty="0">
                <a:latin typeface="Berlin Sans FB" pitchFamily="34" charset="0"/>
              </a:rPr>
              <a:t>  </a:t>
            </a:r>
            <a:r>
              <a:rPr lang="en-US" sz="2100" b="0" spc="3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1595</a:t>
            </a:r>
            <a:r>
              <a:rPr lang="en-US" sz="2100" b="0" spc="3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cs typeface="Times New Roman" pitchFamily="18" charset="0"/>
              </a:rPr>
              <a:t>±6 </a:t>
            </a:r>
            <a:r>
              <a:rPr lang="en-US" sz="2100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cs typeface="Times New Roman" pitchFamily="18" charset="0"/>
              </a:rPr>
              <a:t>Ma</a:t>
            </a:r>
          </a:p>
          <a:p>
            <a:pPr>
              <a:spcBef>
                <a:spcPct val="50000"/>
              </a:spcBef>
              <a:defRPr/>
            </a:pPr>
            <a:r>
              <a:rPr lang="en-US" sz="2100" b="0" dirty="0" err="1">
                <a:latin typeface="Berlin Sans FB" pitchFamily="34" charset="0"/>
                <a:cs typeface="Times New Roman" pitchFamily="18" charset="0"/>
              </a:rPr>
              <a:t>Mineralisation</a:t>
            </a:r>
            <a:r>
              <a:rPr lang="en-US" sz="2100" b="0" dirty="0">
                <a:latin typeface="Berlin Sans FB" pitchFamily="34" charset="0"/>
                <a:cs typeface="Times New Roman" pitchFamily="18" charset="0"/>
              </a:rPr>
              <a:t> age </a:t>
            </a:r>
            <a:r>
              <a:rPr lang="en-US" sz="2100" b="0" dirty="0" err="1">
                <a:latin typeface="Berlin Sans FB" pitchFamily="34" charset="0"/>
                <a:cs typeface="Times New Roman" pitchFamily="18" charset="0"/>
              </a:rPr>
              <a:t>Pb-Pb</a:t>
            </a:r>
            <a:r>
              <a:rPr lang="en-US" sz="2100" b="0" dirty="0">
                <a:latin typeface="Berlin Sans FB" pitchFamily="34" charset="0"/>
                <a:cs typeface="Times New Roman" pitchFamily="18" charset="0"/>
              </a:rPr>
              <a:t>  </a:t>
            </a:r>
            <a:r>
              <a:rPr lang="en-US" sz="2100" b="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cs typeface="Times New Roman" pitchFamily="18" charset="0"/>
              </a:rPr>
              <a:t>1575</a:t>
            </a:r>
            <a:r>
              <a:rPr lang="en-US" sz="21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cs typeface="Times New Roman" pitchFamily="18" charset="0"/>
              </a:rPr>
              <a:t>Ma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334125" y="1870075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Arial Black" pitchFamily="34" charset="0"/>
              </a:rPr>
              <a:t>ORE</a:t>
            </a:r>
            <a:endParaRPr lang="en-AU" sz="1800">
              <a:latin typeface="Arial Black" pitchFamily="34" charset="0"/>
            </a:endParaRPr>
          </a:p>
        </p:txBody>
      </p:sp>
      <p:sp>
        <p:nvSpPr>
          <p:cNvPr id="10" name="Rectangle 7" descr="Horizontal brick"/>
          <p:cNvSpPr>
            <a:spLocks noChangeArrowheads="1"/>
          </p:cNvSpPr>
          <p:nvPr/>
        </p:nvSpPr>
        <p:spPr bwMode="auto">
          <a:xfrm>
            <a:off x="684213" y="476250"/>
            <a:ext cx="6048375" cy="287338"/>
          </a:xfrm>
          <a:prstGeom prst="rect">
            <a:avLst/>
          </a:prstGeom>
          <a:pattFill prst="horzBrick">
            <a:fgClr>
              <a:srgbClr val="0066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88988"/>
            <a:r>
              <a:rPr lang="en-US" sz="1600">
                <a:latin typeface="Arial Rounded MT Bold" pitchFamily="34" charset="0"/>
              </a:rPr>
              <a:t>Cambrian</a:t>
            </a:r>
            <a:endParaRPr lang="en-AU" sz="1600">
              <a:latin typeface="Arial Rounded MT Bold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84039" y="5924128"/>
            <a:ext cx="266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 Rounded MT Bold" pitchFamily="34" charset="0"/>
              </a:rPr>
              <a:t>STRATIGRAPHY</a:t>
            </a:r>
            <a:endParaRPr lang="en-AU" sz="2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11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sz="900">
                <a:latin typeface="Comic Sans MS" pitchFamily="66" charset="0"/>
              </a:rPr>
              <a:t>Geoff Derrick – Discovery Histories, Century and Lady Loretta - AIG Symposium 30.11.12</a:t>
            </a:r>
          </a:p>
        </p:txBody>
      </p:sp>
      <p:grpSp>
        <p:nvGrpSpPr>
          <p:cNvPr id="21507" name="Group 8"/>
          <p:cNvGrpSpPr>
            <a:grpSpLocks/>
          </p:cNvGrpSpPr>
          <p:nvPr/>
        </p:nvGrpSpPr>
        <p:grpSpPr bwMode="auto">
          <a:xfrm>
            <a:off x="-34925" y="-38100"/>
            <a:ext cx="9359900" cy="6934200"/>
            <a:chOff x="-22" y="-24"/>
            <a:chExt cx="5896" cy="4368"/>
          </a:xfrm>
        </p:grpSpPr>
        <p:pic>
          <p:nvPicPr>
            <p:cNvPr id="21508" name="Picture 4" descr="Century Nth wall stage 4"/>
            <p:cNvPicPr>
              <a:picLocks noChangeAspect="1" noChangeArrowheads="1"/>
            </p:cNvPicPr>
            <p:nvPr/>
          </p:nvPicPr>
          <p:blipFill>
            <a:blip r:embed="rId3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-24"/>
              <a:ext cx="5760" cy="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09" name="Text Box 5"/>
            <p:cNvSpPr txBox="1">
              <a:spLocks noChangeArrowheads="1"/>
            </p:cNvSpPr>
            <p:nvPr/>
          </p:nvSpPr>
          <p:spPr bwMode="auto">
            <a:xfrm>
              <a:off x="2427" y="3777"/>
              <a:ext cx="30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b="0" dirty="0">
                  <a:solidFill>
                    <a:schemeClr val="bg1"/>
                  </a:solidFill>
                  <a:latin typeface="Berlin Sans FB" pitchFamily="34" charset="0"/>
                </a:rPr>
                <a:t>Units </a:t>
              </a:r>
              <a:r>
                <a:rPr lang="en-US" b="0" dirty="0" err="1">
                  <a:solidFill>
                    <a:schemeClr val="bg1"/>
                  </a:solidFill>
                  <a:latin typeface="Berlin Sans FB" pitchFamily="34" charset="0"/>
                </a:rPr>
                <a:t>mappable</a:t>
              </a:r>
              <a:r>
                <a:rPr lang="en-US" b="0" dirty="0">
                  <a:solidFill>
                    <a:schemeClr val="bg1"/>
                  </a:solidFill>
                  <a:latin typeface="Berlin Sans FB" pitchFamily="34" charset="0"/>
                </a:rPr>
                <a:t> across the deposit. . .</a:t>
              </a:r>
              <a:endPara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cs typeface="Times New Roman" pitchFamily="18" charset="0"/>
              </a:endParaRPr>
            </a:p>
          </p:txBody>
        </p:sp>
        <p:sp>
          <p:nvSpPr>
            <p:cNvPr id="123910" name="Text Box 6"/>
            <p:cNvSpPr txBox="1">
              <a:spLocks noChangeArrowheads="1"/>
            </p:cNvSpPr>
            <p:nvPr/>
          </p:nvSpPr>
          <p:spPr bwMode="auto">
            <a:xfrm rot="289506">
              <a:off x="4650" y="1857"/>
              <a:ext cx="12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600" b="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erlin Sans FB" pitchFamily="34" charset="0"/>
                </a:rPr>
                <a:t>SIDERITE SILT</a:t>
              </a:r>
              <a:r>
                <a:rPr lang="en-US" sz="1600" b="0" dirty="0">
                  <a:solidFill>
                    <a:schemeClr val="bg1"/>
                  </a:solidFill>
                  <a:latin typeface="Berlin Sans FB" pitchFamily="34" charset="0"/>
                </a:rPr>
                <a:t> </a:t>
              </a:r>
              <a:endParaRPr lang="en-US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269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179388" y="6323013"/>
            <a:ext cx="3455987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sz="900">
                <a:latin typeface="Comic Sans MS" pitchFamily="66" charset="0"/>
              </a:rPr>
              <a:t>Geoff Derrick – Discovery Histories, Century and Lady Loretta - AIG Symposium 30.11.12</a:t>
            </a:r>
          </a:p>
        </p:txBody>
      </p:sp>
      <p:grpSp>
        <p:nvGrpSpPr>
          <p:cNvPr id="22531" name="Group 37"/>
          <p:cNvGrpSpPr>
            <a:grpSpLocks/>
          </p:cNvGrpSpPr>
          <p:nvPr/>
        </p:nvGrpSpPr>
        <p:grpSpPr bwMode="auto">
          <a:xfrm>
            <a:off x="0" y="0"/>
            <a:ext cx="9144000" cy="6884988"/>
            <a:chOff x="0" y="0"/>
            <a:chExt cx="5760" cy="4337"/>
          </a:xfrm>
        </p:grpSpPr>
        <p:pic>
          <p:nvPicPr>
            <p:cNvPr id="22532" name="Picture 17" descr="P100089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Freeform 19"/>
            <p:cNvSpPr>
              <a:spLocks/>
            </p:cNvSpPr>
            <p:nvPr/>
          </p:nvSpPr>
          <p:spPr bwMode="auto">
            <a:xfrm>
              <a:off x="1333" y="2102"/>
              <a:ext cx="2247" cy="112"/>
            </a:xfrm>
            <a:custGeom>
              <a:avLst/>
              <a:gdLst>
                <a:gd name="T0" fmla="*/ 0 w 2079"/>
                <a:gd name="T1" fmla="*/ 82 h 104"/>
                <a:gd name="T2" fmla="*/ 226 w 2079"/>
                <a:gd name="T3" fmla="*/ 70 h 104"/>
                <a:gd name="T4" fmla="*/ 522 w 2079"/>
                <a:gd name="T5" fmla="*/ 56 h 104"/>
                <a:gd name="T6" fmla="*/ 800 w 2079"/>
                <a:gd name="T7" fmla="*/ 81 h 104"/>
                <a:gd name="T8" fmla="*/ 1154 w 2079"/>
                <a:gd name="T9" fmla="*/ 81 h 104"/>
                <a:gd name="T10" fmla="*/ 1437 w 2079"/>
                <a:gd name="T11" fmla="*/ 13 h 104"/>
                <a:gd name="T12" fmla="*/ 1721 w 2079"/>
                <a:gd name="T13" fmla="*/ 13 h 104"/>
                <a:gd name="T14" fmla="*/ 1935 w 2079"/>
                <a:gd name="T15" fmla="*/ 13 h 104"/>
                <a:gd name="T16" fmla="*/ 2216 w 2079"/>
                <a:gd name="T17" fmla="*/ 81 h 104"/>
                <a:gd name="T18" fmla="*/ 2386 w 2079"/>
                <a:gd name="T19" fmla="*/ 88 h 104"/>
                <a:gd name="T20" fmla="*/ 2654 w 2079"/>
                <a:gd name="T21" fmla="*/ 135 h 104"/>
                <a:gd name="T22" fmla="*/ 2748 w 2079"/>
                <a:gd name="T23" fmla="*/ 135 h 104"/>
                <a:gd name="T24" fmla="*/ 3066 w 2079"/>
                <a:gd name="T25" fmla="*/ 151 h 1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79" h="104">
                  <a:moveTo>
                    <a:pt x="0" y="57"/>
                  </a:moveTo>
                  <a:cubicBezTo>
                    <a:pt x="26" y="54"/>
                    <a:pt x="95" y="51"/>
                    <a:pt x="154" y="48"/>
                  </a:cubicBezTo>
                  <a:cubicBezTo>
                    <a:pt x="213" y="45"/>
                    <a:pt x="289" y="38"/>
                    <a:pt x="354" y="39"/>
                  </a:cubicBezTo>
                  <a:cubicBezTo>
                    <a:pt x="419" y="40"/>
                    <a:pt x="472" y="53"/>
                    <a:pt x="543" y="56"/>
                  </a:cubicBezTo>
                  <a:cubicBezTo>
                    <a:pt x="614" y="59"/>
                    <a:pt x="711" y="64"/>
                    <a:pt x="783" y="56"/>
                  </a:cubicBezTo>
                  <a:cubicBezTo>
                    <a:pt x="855" y="48"/>
                    <a:pt x="911" y="16"/>
                    <a:pt x="975" y="8"/>
                  </a:cubicBezTo>
                  <a:cubicBezTo>
                    <a:pt x="1039" y="0"/>
                    <a:pt x="1111" y="8"/>
                    <a:pt x="1167" y="8"/>
                  </a:cubicBezTo>
                  <a:cubicBezTo>
                    <a:pt x="1223" y="8"/>
                    <a:pt x="1255" y="0"/>
                    <a:pt x="1311" y="8"/>
                  </a:cubicBezTo>
                  <a:cubicBezTo>
                    <a:pt x="1367" y="16"/>
                    <a:pt x="1452" y="47"/>
                    <a:pt x="1503" y="56"/>
                  </a:cubicBezTo>
                  <a:cubicBezTo>
                    <a:pt x="1554" y="65"/>
                    <a:pt x="1569" y="55"/>
                    <a:pt x="1618" y="61"/>
                  </a:cubicBezTo>
                  <a:cubicBezTo>
                    <a:pt x="1667" y="67"/>
                    <a:pt x="1759" y="88"/>
                    <a:pt x="1800" y="93"/>
                  </a:cubicBezTo>
                  <a:cubicBezTo>
                    <a:pt x="1841" y="98"/>
                    <a:pt x="1817" y="91"/>
                    <a:pt x="1863" y="93"/>
                  </a:cubicBezTo>
                  <a:cubicBezTo>
                    <a:pt x="1909" y="95"/>
                    <a:pt x="2034" y="102"/>
                    <a:pt x="2079" y="104"/>
                  </a:cubicBez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2534" name="Freeform 20"/>
            <p:cNvSpPr>
              <a:spLocks/>
            </p:cNvSpPr>
            <p:nvPr/>
          </p:nvSpPr>
          <p:spPr bwMode="auto">
            <a:xfrm>
              <a:off x="1784" y="2630"/>
              <a:ext cx="2093" cy="104"/>
            </a:xfrm>
            <a:custGeom>
              <a:avLst/>
              <a:gdLst>
                <a:gd name="T0" fmla="*/ 0 w 1936"/>
                <a:gd name="T1" fmla="*/ 102 h 97"/>
                <a:gd name="T2" fmla="*/ 187 w 1936"/>
                <a:gd name="T3" fmla="*/ 130 h 97"/>
                <a:gd name="T4" fmla="*/ 375 w 1936"/>
                <a:gd name="T5" fmla="*/ 130 h 97"/>
                <a:gd name="T6" fmla="*/ 643 w 1936"/>
                <a:gd name="T7" fmla="*/ 76 h 97"/>
                <a:gd name="T8" fmla="*/ 823 w 1936"/>
                <a:gd name="T9" fmla="*/ 84 h 97"/>
                <a:gd name="T10" fmla="*/ 964 w 1936"/>
                <a:gd name="T11" fmla="*/ 84 h 97"/>
                <a:gd name="T12" fmla="*/ 1249 w 1936"/>
                <a:gd name="T13" fmla="*/ 84 h 97"/>
                <a:gd name="T14" fmla="*/ 1388 w 1936"/>
                <a:gd name="T15" fmla="*/ 84 h 97"/>
                <a:gd name="T16" fmla="*/ 1531 w 1936"/>
                <a:gd name="T17" fmla="*/ 84 h 97"/>
                <a:gd name="T18" fmla="*/ 1854 w 1936"/>
                <a:gd name="T19" fmla="*/ 38 h 97"/>
                <a:gd name="T20" fmla="*/ 2295 w 1936"/>
                <a:gd name="T21" fmla="*/ 25 h 97"/>
                <a:gd name="T22" fmla="*/ 2416 w 1936"/>
                <a:gd name="T23" fmla="*/ 25 h 97"/>
                <a:gd name="T24" fmla="*/ 2859 w 1936"/>
                <a:gd name="T25" fmla="*/ 0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36" h="97">
                  <a:moveTo>
                    <a:pt x="0" y="72"/>
                  </a:moveTo>
                  <a:cubicBezTo>
                    <a:pt x="20" y="75"/>
                    <a:pt x="85" y="88"/>
                    <a:pt x="127" y="91"/>
                  </a:cubicBezTo>
                  <a:cubicBezTo>
                    <a:pt x="169" y="94"/>
                    <a:pt x="203" y="97"/>
                    <a:pt x="254" y="91"/>
                  </a:cubicBezTo>
                  <a:cubicBezTo>
                    <a:pt x="305" y="85"/>
                    <a:pt x="386" y="59"/>
                    <a:pt x="436" y="54"/>
                  </a:cubicBezTo>
                  <a:cubicBezTo>
                    <a:pt x="486" y="49"/>
                    <a:pt x="521" y="58"/>
                    <a:pt x="557" y="59"/>
                  </a:cubicBezTo>
                  <a:cubicBezTo>
                    <a:pt x="593" y="60"/>
                    <a:pt x="605" y="59"/>
                    <a:pt x="653" y="59"/>
                  </a:cubicBezTo>
                  <a:cubicBezTo>
                    <a:pt x="701" y="59"/>
                    <a:pt x="797" y="59"/>
                    <a:pt x="845" y="59"/>
                  </a:cubicBezTo>
                  <a:cubicBezTo>
                    <a:pt x="893" y="59"/>
                    <a:pt x="909" y="59"/>
                    <a:pt x="941" y="59"/>
                  </a:cubicBezTo>
                  <a:cubicBezTo>
                    <a:pt x="973" y="59"/>
                    <a:pt x="985" y="64"/>
                    <a:pt x="1037" y="59"/>
                  </a:cubicBezTo>
                  <a:cubicBezTo>
                    <a:pt x="1089" y="54"/>
                    <a:pt x="1169" y="34"/>
                    <a:pt x="1255" y="27"/>
                  </a:cubicBezTo>
                  <a:cubicBezTo>
                    <a:pt x="1341" y="20"/>
                    <a:pt x="1492" y="19"/>
                    <a:pt x="1555" y="18"/>
                  </a:cubicBezTo>
                  <a:cubicBezTo>
                    <a:pt x="1618" y="17"/>
                    <a:pt x="1573" y="21"/>
                    <a:pt x="1636" y="18"/>
                  </a:cubicBezTo>
                  <a:cubicBezTo>
                    <a:pt x="1699" y="15"/>
                    <a:pt x="1874" y="4"/>
                    <a:pt x="1936" y="0"/>
                  </a:cubicBezTo>
                </a:path>
              </a:pathLst>
            </a:custGeom>
            <a:noFill/>
            <a:ln w="1270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2535" name="Freeform 21"/>
            <p:cNvSpPr>
              <a:spLocks/>
            </p:cNvSpPr>
            <p:nvPr/>
          </p:nvSpPr>
          <p:spPr bwMode="auto">
            <a:xfrm>
              <a:off x="1889" y="2773"/>
              <a:ext cx="2093" cy="104"/>
            </a:xfrm>
            <a:custGeom>
              <a:avLst/>
              <a:gdLst>
                <a:gd name="T0" fmla="*/ 0 w 1936"/>
                <a:gd name="T1" fmla="*/ 108 h 96"/>
                <a:gd name="T2" fmla="*/ 187 w 1936"/>
                <a:gd name="T3" fmla="*/ 137 h 96"/>
                <a:gd name="T4" fmla="*/ 375 w 1936"/>
                <a:gd name="T5" fmla="*/ 137 h 96"/>
                <a:gd name="T6" fmla="*/ 623 w 1936"/>
                <a:gd name="T7" fmla="*/ 142 h 96"/>
                <a:gd name="T8" fmla="*/ 824 w 1936"/>
                <a:gd name="T9" fmla="*/ 128 h 96"/>
                <a:gd name="T10" fmla="*/ 1026 w 1936"/>
                <a:gd name="T11" fmla="*/ 128 h 96"/>
                <a:gd name="T12" fmla="*/ 1281 w 1936"/>
                <a:gd name="T13" fmla="*/ 128 h 96"/>
                <a:gd name="T14" fmla="*/ 1443 w 1936"/>
                <a:gd name="T15" fmla="*/ 101 h 96"/>
                <a:gd name="T16" fmla="*/ 1531 w 1936"/>
                <a:gd name="T17" fmla="*/ 88 h 96"/>
                <a:gd name="T18" fmla="*/ 1854 w 1936"/>
                <a:gd name="T19" fmla="*/ 40 h 96"/>
                <a:gd name="T20" fmla="*/ 2295 w 1936"/>
                <a:gd name="T21" fmla="*/ 28 h 96"/>
                <a:gd name="T22" fmla="*/ 2416 w 1936"/>
                <a:gd name="T23" fmla="*/ 28 h 96"/>
                <a:gd name="T24" fmla="*/ 2859 w 1936"/>
                <a:gd name="T25" fmla="*/ 0 h 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36" h="96">
                  <a:moveTo>
                    <a:pt x="0" y="72"/>
                  </a:moveTo>
                  <a:cubicBezTo>
                    <a:pt x="20" y="75"/>
                    <a:pt x="85" y="88"/>
                    <a:pt x="127" y="91"/>
                  </a:cubicBezTo>
                  <a:cubicBezTo>
                    <a:pt x="169" y="94"/>
                    <a:pt x="205" y="90"/>
                    <a:pt x="254" y="91"/>
                  </a:cubicBezTo>
                  <a:cubicBezTo>
                    <a:pt x="303" y="92"/>
                    <a:pt x="371" y="96"/>
                    <a:pt x="422" y="95"/>
                  </a:cubicBezTo>
                  <a:cubicBezTo>
                    <a:pt x="473" y="94"/>
                    <a:pt x="513" y="87"/>
                    <a:pt x="558" y="86"/>
                  </a:cubicBezTo>
                  <a:cubicBezTo>
                    <a:pt x="603" y="85"/>
                    <a:pt x="643" y="86"/>
                    <a:pt x="695" y="86"/>
                  </a:cubicBezTo>
                  <a:cubicBezTo>
                    <a:pt x="747" y="86"/>
                    <a:pt x="821" y="89"/>
                    <a:pt x="868" y="86"/>
                  </a:cubicBezTo>
                  <a:cubicBezTo>
                    <a:pt x="915" y="83"/>
                    <a:pt x="949" y="71"/>
                    <a:pt x="977" y="67"/>
                  </a:cubicBezTo>
                  <a:cubicBezTo>
                    <a:pt x="1005" y="63"/>
                    <a:pt x="991" y="66"/>
                    <a:pt x="1037" y="59"/>
                  </a:cubicBezTo>
                  <a:cubicBezTo>
                    <a:pt x="1083" y="52"/>
                    <a:pt x="1169" y="34"/>
                    <a:pt x="1255" y="27"/>
                  </a:cubicBezTo>
                  <a:cubicBezTo>
                    <a:pt x="1341" y="20"/>
                    <a:pt x="1492" y="19"/>
                    <a:pt x="1555" y="18"/>
                  </a:cubicBezTo>
                  <a:cubicBezTo>
                    <a:pt x="1618" y="17"/>
                    <a:pt x="1573" y="21"/>
                    <a:pt x="1636" y="18"/>
                  </a:cubicBezTo>
                  <a:cubicBezTo>
                    <a:pt x="1699" y="15"/>
                    <a:pt x="1874" y="4"/>
                    <a:pt x="1936" y="0"/>
                  </a:cubicBezTo>
                </a:path>
              </a:pathLst>
            </a:custGeom>
            <a:noFill/>
            <a:ln w="1270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2536" name="Freeform 22"/>
            <p:cNvSpPr>
              <a:spLocks/>
            </p:cNvSpPr>
            <p:nvPr/>
          </p:nvSpPr>
          <p:spPr bwMode="auto">
            <a:xfrm>
              <a:off x="1817" y="3096"/>
              <a:ext cx="2093" cy="104"/>
            </a:xfrm>
            <a:custGeom>
              <a:avLst/>
              <a:gdLst>
                <a:gd name="T0" fmla="*/ 0 w 1936"/>
                <a:gd name="T1" fmla="*/ 108 h 96"/>
                <a:gd name="T2" fmla="*/ 187 w 1936"/>
                <a:gd name="T3" fmla="*/ 137 h 96"/>
                <a:gd name="T4" fmla="*/ 375 w 1936"/>
                <a:gd name="T5" fmla="*/ 137 h 96"/>
                <a:gd name="T6" fmla="*/ 623 w 1936"/>
                <a:gd name="T7" fmla="*/ 142 h 96"/>
                <a:gd name="T8" fmla="*/ 824 w 1936"/>
                <a:gd name="T9" fmla="*/ 128 h 96"/>
                <a:gd name="T10" fmla="*/ 1026 w 1936"/>
                <a:gd name="T11" fmla="*/ 128 h 96"/>
                <a:gd name="T12" fmla="*/ 1281 w 1936"/>
                <a:gd name="T13" fmla="*/ 128 h 96"/>
                <a:gd name="T14" fmla="*/ 1443 w 1936"/>
                <a:gd name="T15" fmla="*/ 101 h 96"/>
                <a:gd name="T16" fmla="*/ 1531 w 1936"/>
                <a:gd name="T17" fmla="*/ 88 h 96"/>
                <a:gd name="T18" fmla="*/ 1854 w 1936"/>
                <a:gd name="T19" fmla="*/ 40 h 96"/>
                <a:gd name="T20" fmla="*/ 2295 w 1936"/>
                <a:gd name="T21" fmla="*/ 28 h 96"/>
                <a:gd name="T22" fmla="*/ 2416 w 1936"/>
                <a:gd name="T23" fmla="*/ 28 h 96"/>
                <a:gd name="T24" fmla="*/ 2859 w 1936"/>
                <a:gd name="T25" fmla="*/ 0 h 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36" h="96">
                  <a:moveTo>
                    <a:pt x="0" y="72"/>
                  </a:moveTo>
                  <a:cubicBezTo>
                    <a:pt x="20" y="75"/>
                    <a:pt x="85" y="88"/>
                    <a:pt x="127" y="91"/>
                  </a:cubicBezTo>
                  <a:cubicBezTo>
                    <a:pt x="169" y="94"/>
                    <a:pt x="205" y="90"/>
                    <a:pt x="254" y="91"/>
                  </a:cubicBezTo>
                  <a:cubicBezTo>
                    <a:pt x="303" y="92"/>
                    <a:pt x="371" y="96"/>
                    <a:pt x="422" y="95"/>
                  </a:cubicBezTo>
                  <a:cubicBezTo>
                    <a:pt x="473" y="94"/>
                    <a:pt x="513" y="87"/>
                    <a:pt x="558" y="86"/>
                  </a:cubicBezTo>
                  <a:cubicBezTo>
                    <a:pt x="603" y="85"/>
                    <a:pt x="643" y="86"/>
                    <a:pt x="695" y="86"/>
                  </a:cubicBezTo>
                  <a:cubicBezTo>
                    <a:pt x="747" y="86"/>
                    <a:pt x="821" y="89"/>
                    <a:pt x="868" y="86"/>
                  </a:cubicBezTo>
                  <a:cubicBezTo>
                    <a:pt x="915" y="83"/>
                    <a:pt x="949" y="71"/>
                    <a:pt x="977" y="67"/>
                  </a:cubicBezTo>
                  <a:cubicBezTo>
                    <a:pt x="1005" y="63"/>
                    <a:pt x="991" y="66"/>
                    <a:pt x="1037" y="59"/>
                  </a:cubicBezTo>
                  <a:cubicBezTo>
                    <a:pt x="1083" y="52"/>
                    <a:pt x="1169" y="34"/>
                    <a:pt x="1255" y="27"/>
                  </a:cubicBezTo>
                  <a:cubicBezTo>
                    <a:pt x="1341" y="20"/>
                    <a:pt x="1492" y="19"/>
                    <a:pt x="1555" y="18"/>
                  </a:cubicBezTo>
                  <a:cubicBezTo>
                    <a:pt x="1618" y="17"/>
                    <a:pt x="1573" y="21"/>
                    <a:pt x="1636" y="18"/>
                  </a:cubicBezTo>
                  <a:cubicBezTo>
                    <a:pt x="1699" y="15"/>
                    <a:pt x="1874" y="4"/>
                    <a:pt x="1936" y="0"/>
                  </a:cubicBez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2537" name="Text Box 23"/>
            <p:cNvSpPr txBox="1">
              <a:spLocks noChangeArrowheads="1"/>
            </p:cNvSpPr>
            <p:nvPr/>
          </p:nvSpPr>
          <p:spPr bwMode="auto">
            <a:xfrm>
              <a:off x="3809" y="2630"/>
              <a:ext cx="166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000" b="1" i="1">
                  <a:solidFill>
                    <a:srgbClr val="FFFF00"/>
                  </a:solidFill>
                  <a:latin typeface="Comic Sans MS" pitchFamily="66" charset="0"/>
                </a:rPr>
                <a:t>Zone 320 - barren siderite siltstone</a:t>
              </a:r>
              <a:endParaRPr lang="en-AU"/>
            </a:p>
          </p:txBody>
        </p:sp>
        <p:sp>
          <p:nvSpPr>
            <p:cNvPr id="22538" name="Text Box 24"/>
            <p:cNvSpPr txBox="1">
              <a:spLocks noChangeArrowheads="1"/>
            </p:cNvSpPr>
            <p:nvPr/>
          </p:nvSpPr>
          <p:spPr bwMode="auto">
            <a:xfrm>
              <a:off x="3840" y="3096"/>
              <a:ext cx="363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400" b="1" i="1">
                  <a:solidFill>
                    <a:srgbClr val="66FFFF"/>
                  </a:solidFill>
                  <a:latin typeface="Comic Sans MS" pitchFamily="66" charset="0"/>
                </a:rPr>
                <a:t>FW</a:t>
              </a:r>
              <a:endParaRPr lang="en-AU" sz="1400">
                <a:solidFill>
                  <a:srgbClr val="66FFFF"/>
                </a:solidFill>
              </a:endParaRPr>
            </a:p>
          </p:txBody>
        </p:sp>
        <p:sp>
          <p:nvSpPr>
            <p:cNvPr id="22539" name="Text Box 25"/>
            <p:cNvSpPr txBox="1">
              <a:spLocks noChangeArrowheads="1"/>
            </p:cNvSpPr>
            <p:nvPr/>
          </p:nvSpPr>
          <p:spPr bwMode="auto">
            <a:xfrm>
              <a:off x="3322" y="2007"/>
              <a:ext cx="466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400" b="1" i="1">
                  <a:solidFill>
                    <a:srgbClr val="66FFFF"/>
                  </a:solidFill>
                  <a:latin typeface="Comic Sans MS" pitchFamily="66" charset="0"/>
                </a:rPr>
                <a:t>HW</a:t>
              </a:r>
              <a:endParaRPr lang="en-AU" sz="1400">
                <a:solidFill>
                  <a:srgbClr val="66FFFF"/>
                </a:solidFill>
              </a:endParaRPr>
            </a:p>
          </p:txBody>
        </p:sp>
        <p:sp>
          <p:nvSpPr>
            <p:cNvPr id="22540" name="Line 26"/>
            <p:cNvSpPr>
              <a:spLocks noChangeShapeType="1"/>
            </p:cNvSpPr>
            <p:nvPr/>
          </p:nvSpPr>
          <p:spPr bwMode="auto">
            <a:xfrm flipV="1">
              <a:off x="1920" y="2266"/>
              <a:ext cx="0" cy="3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2541" name="Text Box 27"/>
            <p:cNvSpPr txBox="1">
              <a:spLocks noChangeArrowheads="1"/>
            </p:cNvSpPr>
            <p:nvPr/>
          </p:nvSpPr>
          <p:spPr bwMode="auto">
            <a:xfrm>
              <a:off x="2647" y="2296"/>
              <a:ext cx="160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000" i="1">
                  <a:solidFill>
                    <a:srgbClr val="66FFFF"/>
                  </a:solidFill>
                  <a:latin typeface="Comic Sans MS" pitchFamily="66" charset="0"/>
                </a:rPr>
                <a:t>Upper ore zones 160-200</a:t>
              </a:r>
              <a:endParaRPr lang="en-AU" sz="1400">
                <a:solidFill>
                  <a:srgbClr val="66FFFF"/>
                </a:solidFill>
              </a:endParaRPr>
            </a:p>
          </p:txBody>
        </p:sp>
        <p:sp>
          <p:nvSpPr>
            <p:cNvPr id="22542" name="Text Box 28"/>
            <p:cNvSpPr txBox="1">
              <a:spLocks noChangeArrowheads="1"/>
            </p:cNvSpPr>
            <p:nvPr/>
          </p:nvSpPr>
          <p:spPr bwMode="auto">
            <a:xfrm>
              <a:off x="2647" y="2910"/>
              <a:ext cx="1608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000" i="1">
                  <a:solidFill>
                    <a:srgbClr val="66FFFF"/>
                  </a:solidFill>
                  <a:latin typeface="Comic Sans MS" pitchFamily="66" charset="0"/>
                </a:rPr>
                <a:t>Lower ore zones 410 -450</a:t>
              </a:r>
              <a:endParaRPr lang="en-AU" sz="1400">
                <a:solidFill>
                  <a:srgbClr val="66FFFF"/>
                </a:solidFill>
              </a:endParaRPr>
            </a:p>
          </p:txBody>
        </p:sp>
        <p:sp>
          <p:nvSpPr>
            <p:cNvPr id="13345" name="Text Box 33"/>
            <p:cNvSpPr txBox="1">
              <a:spLocks noChangeArrowheads="1"/>
            </p:cNvSpPr>
            <p:nvPr/>
          </p:nvSpPr>
          <p:spPr bwMode="auto">
            <a:xfrm>
              <a:off x="204" y="330"/>
              <a:ext cx="417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b="0" dirty="0">
                  <a:solidFill>
                    <a:schemeClr val="bg1"/>
                  </a:solidFill>
                  <a:latin typeface="Berlin Sans FB" pitchFamily="34" charset="0"/>
                </a:rPr>
                <a:t>But at times a little harder to see on the pit floor. . .</a:t>
              </a:r>
              <a:endPara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  <a:cs typeface="Times New Roman" pitchFamily="18" charset="0"/>
              </a:endParaRPr>
            </a:p>
          </p:txBody>
        </p:sp>
        <p:sp>
          <p:nvSpPr>
            <p:cNvPr id="22544" name="Line 34"/>
            <p:cNvSpPr>
              <a:spLocks noChangeShapeType="1"/>
            </p:cNvSpPr>
            <p:nvPr/>
          </p:nvSpPr>
          <p:spPr bwMode="auto">
            <a:xfrm>
              <a:off x="657" y="3838"/>
              <a:ext cx="36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545" name="Text Box 35"/>
            <p:cNvSpPr txBox="1">
              <a:spLocks noChangeArrowheads="1"/>
            </p:cNvSpPr>
            <p:nvPr/>
          </p:nvSpPr>
          <p:spPr bwMode="auto">
            <a:xfrm rot="5400000">
              <a:off x="1034" y="3689"/>
              <a:ext cx="226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 Black" pitchFamily="34" charset="0"/>
                </a:rPr>
                <a:t>N</a:t>
              </a:r>
              <a:endParaRPr lang="en-AU"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578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46038"/>
            <a:ext cx="9144000" cy="6981826"/>
            <a:chOff x="0" y="-46038"/>
            <a:chExt cx="9144000" cy="6981826"/>
          </a:xfrm>
        </p:grpSpPr>
        <p:pic>
          <p:nvPicPr>
            <p:cNvPr id="5" name="Picture 8" descr="P10009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66"/>
            <a:stretch>
              <a:fillRect/>
            </a:stretch>
          </p:blipFill>
          <p:spPr bwMode="auto">
            <a:xfrm>
              <a:off x="0" y="-46038"/>
              <a:ext cx="9144000" cy="697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82588" y="4938713"/>
              <a:ext cx="1720850" cy="1997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200">
                  <a:solidFill>
                    <a:srgbClr val="FFFF00"/>
                  </a:solidFill>
                  <a:latin typeface="Arial Rounded MT Bold" pitchFamily="34" charset="0"/>
                </a:rPr>
                <a:t>Zone 430:</a:t>
              </a:r>
            </a:p>
            <a:p>
              <a:pPr>
                <a:spcBef>
                  <a:spcPct val="50000"/>
                </a:spcBef>
              </a:pPr>
              <a:r>
                <a:rPr lang="en-AU" sz="1200">
                  <a:solidFill>
                    <a:srgbClr val="FFFF00"/>
                  </a:solidFill>
                  <a:latin typeface="Arial Rounded MT Bold" pitchFamily="34" charset="0"/>
                </a:rPr>
                <a:t>High grade Zn with only minor shale bands ; speckled band above is boudinaged sideritic layer</a:t>
              </a:r>
            </a:p>
            <a:p>
              <a:pPr>
                <a:spcBef>
                  <a:spcPct val="50000"/>
                </a:spcBef>
              </a:pPr>
              <a:r>
                <a:rPr lang="en-AU" sz="2400">
                  <a:latin typeface="Arial Rounded MT Bold" pitchFamily="34" charset="0"/>
                </a:rPr>
                <a:t> </a:t>
              </a:r>
              <a:r>
                <a:rPr lang="en-AU"/>
                <a:t> 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067944" y="5396771"/>
              <a:ext cx="4897438" cy="1002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93700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7889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26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5763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335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4907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479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051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AU" dirty="0">
                  <a:latin typeface="Arial Rounded MT Bold" pitchFamily="34" charset="0"/>
                </a:rPr>
                <a:t>Zone 430 –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AU" sz="2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23.4</a:t>
              </a:r>
              <a:r>
                <a:rPr lang="en-AU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% Zn, 1.5% </a:t>
              </a:r>
              <a:r>
                <a:rPr lang="en-AU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Pb</a:t>
              </a:r>
              <a:r>
                <a:rPr lang="en-AU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, 22g/t Ag</a:t>
              </a:r>
              <a:r>
                <a:rPr lang="en-AU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Rounded MT Bold" pitchFamily="34" charset="0"/>
                </a:rPr>
                <a:t>  </a:t>
              </a:r>
              <a:endParaRPr lang="en-AU" sz="2100" i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401763" y="1646237"/>
              <a:ext cx="765175" cy="261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200" i="1">
                  <a:solidFill>
                    <a:schemeClr val="bg1"/>
                  </a:solidFill>
                  <a:latin typeface="Comic Sans MS" pitchFamily="66" charset="0"/>
                </a:rPr>
                <a:t>siderite</a:t>
              </a:r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911350" y="1920875"/>
              <a:ext cx="382588" cy="2730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>
              <a:off x="828675" y="1920875"/>
              <a:ext cx="636588" cy="2047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828675" y="260350"/>
              <a:ext cx="7631113" cy="38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8858" tIns="39429" rIns="78858" bIns="39429">
              <a:spAutoFit/>
            </a:bodyPr>
            <a:lstStyle>
              <a:lvl1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93700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7889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26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5763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335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4907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479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051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AU" sz="2000" b="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" pitchFamily="34" charset="0"/>
                </a:rPr>
                <a:t>How can this be anything but a  sediment formed in a brine pool?? </a:t>
              </a:r>
              <a:endParaRPr lang="en-AU" sz="20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094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5" name="Picture 4" descr="P100003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199"/>
            <a:ext cx="9180512" cy="68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and lens soft ed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71" y="476672"/>
            <a:ext cx="2175073" cy="261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 err="1">
                <a:latin typeface="Calibri" pitchFamily="34" charset="0"/>
              </a:rPr>
              <a:t>Teck</a:t>
            </a:r>
            <a:r>
              <a:rPr lang="en-AU" sz="1800" dirty="0">
                <a:latin typeface="Calibri" pitchFamily="34" charset="0"/>
              </a:rPr>
              <a:t> Cominco geologists on the outcrop, Mt Isa inlier; Cam Allen at left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6992" y="5958130"/>
            <a:ext cx="7139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CC"/>
                </a:solidFill>
                <a:latin typeface="Calibri" pitchFamily="34" charset="0"/>
              </a:rPr>
              <a:t>With sea-floor deposits like Red Dog and Sullivan, these </a:t>
            </a:r>
            <a:r>
              <a:rPr lang="en-AU" dirty="0" err="1">
                <a:solidFill>
                  <a:srgbClr val="FFFFCC"/>
                </a:solidFill>
                <a:latin typeface="Calibri" pitchFamily="34" charset="0"/>
              </a:rPr>
              <a:t>Teck</a:t>
            </a:r>
            <a:r>
              <a:rPr lang="en-AU" dirty="0">
                <a:solidFill>
                  <a:srgbClr val="FFFFCC"/>
                </a:solidFill>
                <a:latin typeface="Calibri" pitchFamily="34" charset="0"/>
              </a:rPr>
              <a:t> lads saw nothing but brine pools. . . .</a:t>
            </a:r>
          </a:p>
        </p:txBody>
      </p:sp>
    </p:spTree>
    <p:extLst>
      <p:ext uri="{BB962C8B-B14F-4D97-AF65-F5344CB8AC3E}">
        <p14:creationId xmlns:p14="http://schemas.microsoft.com/office/powerpoint/2010/main" val="2188251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0"/>
            <a:ext cx="9144000" cy="7021513"/>
            <a:chOff x="0" y="0"/>
            <a:chExt cx="5760" cy="4423"/>
          </a:xfrm>
        </p:grpSpPr>
        <p:pic>
          <p:nvPicPr>
            <p:cNvPr id="5" name="Picture 7" descr="P10009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0" t="12030"/>
            <a:stretch>
              <a:fillRect/>
            </a:stretch>
          </p:blipFill>
          <p:spPr bwMode="auto">
            <a:xfrm>
              <a:off x="0" y="0"/>
              <a:ext cx="5760" cy="4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4536" y="391"/>
              <a:ext cx="1084" cy="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sz="1200">
                  <a:solidFill>
                    <a:srgbClr val="FFFF00"/>
                  </a:solidFill>
                  <a:latin typeface="Arial Rounded MT Bold" pitchFamily="34" charset="0"/>
                </a:rPr>
                <a:t>Zone 450 pyritic siltstone in contact with Zn-rich siltstone (grey) near base of orebody; contact appears concordant but can be structural</a:t>
              </a:r>
              <a:endParaRPr lang="en-AU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532" y="3845"/>
              <a:ext cx="964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2400">
                  <a:solidFill>
                    <a:schemeClr val="bg1"/>
                  </a:solidFill>
                  <a:latin typeface="Arial Rounded MT Bold" pitchFamily="34" charset="0"/>
                </a:rPr>
                <a:t>Zone 450</a:t>
              </a:r>
              <a:r>
                <a:rPr lang="en-AU" sz="2400">
                  <a:latin typeface="Arial Rounded MT Bold" pitchFamily="34" charset="0"/>
                </a:rPr>
                <a:t> </a:t>
              </a:r>
              <a:r>
                <a:rPr lang="en-AU"/>
                <a:t> 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82" y="3154"/>
              <a:ext cx="482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400" i="1">
                  <a:solidFill>
                    <a:schemeClr val="bg1"/>
                  </a:solidFill>
                  <a:latin typeface="Comic Sans MS" pitchFamily="66" charset="0"/>
                </a:rPr>
                <a:t>pyritic</a:t>
              </a:r>
              <a:endParaRPr lang="en-AU" i="1">
                <a:solidFill>
                  <a:schemeClr val="bg1"/>
                </a:solidFill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887" y="4061"/>
              <a:ext cx="762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400" i="1">
                  <a:solidFill>
                    <a:schemeClr val="bg1"/>
                  </a:solidFill>
                  <a:latin typeface="Comic Sans MS" pitchFamily="66" charset="0"/>
                </a:rPr>
                <a:t>sphaleritic</a:t>
              </a:r>
              <a:endParaRPr lang="en-AU" i="1">
                <a:solidFill>
                  <a:schemeClr val="bg1"/>
                </a:solidFill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>
              <a:off x="1553" y="1915"/>
              <a:ext cx="2162" cy="204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324188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625" y="5906219"/>
            <a:ext cx="2547938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b="0" dirty="0">
                <a:latin typeface="Arial Rounded MT Bold" pitchFamily="34" charset="0"/>
              </a:rPr>
              <a:t>Waste Zone 320</a:t>
            </a:r>
            <a:r>
              <a:rPr lang="en-AU" sz="2400" b="0" dirty="0">
                <a:latin typeface="Arial Rounded MT Bold" pitchFamily="34" charset="0"/>
              </a:rPr>
              <a:t>  </a:t>
            </a:r>
            <a:r>
              <a:rPr lang="en-AU" b="0" dirty="0"/>
              <a:t> </a:t>
            </a:r>
          </a:p>
        </p:txBody>
      </p:sp>
      <p:pic>
        <p:nvPicPr>
          <p:cNvPr id="6" name="Picture 7" descr="P10009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r="20000" b="35757"/>
          <a:stretch>
            <a:fillRect/>
          </a:stretch>
        </p:blipFill>
        <p:spPr bwMode="auto">
          <a:xfrm>
            <a:off x="179512" y="165819"/>
            <a:ext cx="44608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1010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00" y="2018432"/>
            <a:ext cx="477996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59462" y="362669"/>
            <a:ext cx="38163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sz="1600" b="0" dirty="0">
                <a:solidFill>
                  <a:schemeClr val="bg1"/>
                </a:solidFill>
                <a:latin typeface="Comic Sans MS" pitchFamily="66" charset="0"/>
              </a:rPr>
              <a:t>Waste material:</a:t>
            </a:r>
            <a:r>
              <a:rPr lang="en-AU" sz="1600" b="0" dirty="0">
                <a:latin typeface="Comic Sans MS" pitchFamily="66" charset="0"/>
              </a:rPr>
              <a:t> </a:t>
            </a:r>
            <a:r>
              <a:rPr lang="en-AU" sz="1600" b="0" i="1" dirty="0">
                <a:latin typeface="Comic Sans MS" pitchFamily="66" charset="0"/>
              </a:rPr>
              <a:t>Left</a:t>
            </a:r>
            <a:r>
              <a:rPr lang="en-AU" sz="1600" b="0" dirty="0">
                <a:latin typeface="Comic Sans MS" pitchFamily="66" charset="0"/>
              </a:rPr>
              <a:t>: Zone 320 </a:t>
            </a:r>
            <a:r>
              <a:rPr lang="en-AU" sz="1200" b="0" dirty="0">
                <a:latin typeface="Comic Sans MS" pitchFamily="66" charset="0"/>
              </a:rPr>
              <a:t>- </a:t>
            </a:r>
            <a:r>
              <a:rPr lang="en-AU" sz="1600" b="0" dirty="0">
                <a:latin typeface="Comic Sans MS" pitchFamily="66" charset="0"/>
              </a:rPr>
              <a:t>main </a:t>
            </a:r>
            <a:r>
              <a:rPr lang="en-AU" sz="1600" b="0" dirty="0" err="1">
                <a:latin typeface="Comic Sans MS" pitchFamily="66" charset="0"/>
              </a:rPr>
              <a:t>sideritic</a:t>
            </a:r>
            <a:r>
              <a:rPr lang="en-AU" sz="1600" b="0" dirty="0">
                <a:latin typeface="Comic Sans MS" pitchFamily="66" charset="0"/>
              </a:rPr>
              <a:t> siltstone zone on floor of pit; </a:t>
            </a:r>
            <a:r>
              <a:rPr lang="en-AU" sz="1600" b="0" i="1" dirty="0">
                <a:latin typeface="Comic Sans MS" pitchFamily="66" charset="0"/>
              </a:rPr>
              <a:t>below</a:t>
            </a:r>
            <a:r>
              <a:rPr lang="en-AU" sz="1600" b="0" dirty="0">
                <a:latin typeface="Comic Sans MS" pitchFamily="66" charset="0"/>
              </a:rPr>
              <a:t> - pale grey </a:t>
            </a:r>
            <a:r>
              <a:rPr lang="en-AU" sz="1600" b="0" dirty="0" err="1">
                <a:latin typeface="Comic Sans MS" pitchFamily="66" charset="0"/>
              </a:rPr>
              <a:t>sideritic</a:t>
            </a:r>
            <a:r>
              <a:rPr lang="en-AU" sz="1600" b="0" dirty="0">
                <a:latin typeface="Comic Sans MS" pitchFamily="66" charset="0"/>
              </a:rPr>
              <a:t> siltstone unit 320, with some fracture coatings  of galena, and wavy </a:t>
            </a:r>
            <a:r>
              <a:rPr lang="en-AU" sz="1600" b="0" dirty="0" err="1">
                <a:latin typeface="Comic Sans MS" pitchFamily="66" charset="0"/>
              </a:rPr>
              <a:t>stylolitic</a:t>
            </a:r>
            <a:r>
              <a:rPr lang="en-AU" sz="1600" b="0" dirty="0">
                <a:latin typeface="Comic Sans MS" pitchFamily="66" charset="0"/>
              </a:rPr>
              <a:t> banding</a:t>
            </a:r>
          </a:p>
        </p:txBody>
      </p:sp>
      <p:pic>
        <p:nvPicPr>
          <p:cNvPr id="9" name="Picture 10" descr="P1010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r="34445" b="28519"/>
          <a:stretch>
            <a:fillRect/>
          </a:stretch>
        </p:blipFill>
        <p:spPr bwMode="auto">
          <a:xfrm>
            <a:off x="944687" y="3390032"/>
            <a:ext cx="324961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25600" y="5926857"/>
            <a:ext cx="382428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AU" sz="1600" b="0" dirty="0">
                <a:latin typeface="Arial Rounded MT Bold" pitchFamily="34" charset="0"/>
              </a:rPr>
              <a:t>Waste Zone 420 - massive mudstone and pyritic siltstone unit 450.   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1708275" y="5193630"/>
            <a:ext cx="65088" cy="7556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rot="1421529" flipV="1">
            <a:off x="3458688" y="4729774"/>
            <a:ext cx="66385" cy="128234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0064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95288" y="188640"/>
            <a:ext cx="8497887" cy="6200775"/>
            <a:chOff x="249" y="255"/>
            <a:chExt cx="5353" cy="3906"/>
          </a:xfrm>
        </p:grpSpPr>
        <p:pic>
          <p:nvPicPr>
            <p:cNvPr id="5" name="Picture 7" descr="Century drill core siderite Fig 44b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EAEFF6"/>
                </a:clrFrom>
                <a:clrTo>
                  <a:srgbClr val="EAEF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3461" r="15643" b="1935"/>
            <a:stretch>
              <a:fillRect/>
            </a:stretch>
          </p:blipFill>
          <p:spPr bwMode="auto">
            <a:xfrm rot="-5400000">
              <a:off x="1993" y="552"/>
              <a:ext cx="1956" cy="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Century drillhole K168-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255"/>
              <a:ext cx="3734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249" y="482"/>
              <a:ext cx="1543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2400">
                  <a:solidFill>
                    <a:srgbClr val="FFFF00"/>
                  </a:solidFill>
                  <a:latin typeface="Arial Rounded MT Bold" pitchFamily="34" charset="0"/>
                </a:rPr>
                <a:t>Siderite alteration and stylolites</a:t>
              </a:r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61063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ff\Documents\Geoff' documents\Kimberley Mt Ramsay memories\Kimberley memories\Pulling back the veil_Lansdowne 1964 and HD_GD marriage\Presentation for Probus May 2021\U of Q Geology Department 19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4946" r="13780" b="24883"/>
          <a:stretch/>
        </p:blipFill>
        <p:spPr bwMode="auto">
          <a:xfrm>
            <a:off x="755576" y="165169"/>
            <a:ext cx="7689098" cy="628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203848" y="1399619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987824" y="5733256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03848" y="181332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905530" y="1806041"/>
            <a:ext cx="144016" cy="144016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864" y="1318562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Ralph </a:t>
            </a:r>
            <a:r>
              <a:rPr lang="en-AU" sz="1600" dirty="0" err="1">
                <a:solidFill>
                  <a:schemeClr val="bg1"/>
                </a:solidFill>
                <a:latin typeface="Calibri" pitchFamily="34" charset="0"/>
              </a:rPr>
              <a:t>Kretz</a:t>
            </a:r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 - </a:t>
            </a:r>
            <a:r>
              <a:rPr lang="en-AU" sz="1600" i="1" dirty="0" err="1">
                <a:solidFill>
                  <a:schemeClr val="bg1"/>
                </a:solidFill>
                <a:latin typeface="Calibri" pitchFamily="34" charset="0"/>
              </a:rPr>
              <a:t>transformationist</a:t>
            </a:r>
            <a:endParaRPr lang="en-AU" sz="16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64114" y="1716054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Evan Phillips - </a:t>
            </a:r>
            <a:r>
              <a:rPr lang="en-AU" sz="1600" i="1" dirty="0" err="1">
                <a:solidFill>
                  <a:schemeClr val="bg1"/>
                </a:solidFill>
                <a:latin typeface="Calibri" pitchFamily="34" charset="0"/>
              </a:rPr>
              <a:t>magmatist</a:t>
            </a:r>
            <a:endParaRPr lang="en-AU" sz="16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004320" y="42294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99592" y="2204864"/>
            <a:ext cx="144016" cy="144016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99592" y="1415831"/>
            <a:ext cx="144016" cy="144016"/>
          </a:xfrm>
          <a:prstGeom prst="ellipse">
            <a:avLst/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135180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/>
                </a:solidFill>
                <a:latin typeface="Arial Rounded MT Bold" pitchFamily="34" charset="0"/>
              </a:rPr>
              <a:t>Dorothy Hill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616" y="174683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/>
                </a:solidFill>
                <a:latin typeface="Arial Rounded MT Bold" pitchFamily="34" charset="0"/>
              </a:rPr>
              <a:t>Pat Conaghan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5616" y="2143889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/>
                </a:solidFill>
                <a:latin typeface="Arial Rounded MT Bold" pitchFamily="34" charset="0"/>
              </a:rPr>
              <a:t>Chris Powell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353993" y="5445224"/>
            <a:ext cx="144016" cy="144016"/>
          </a:xfrm>
          <a:prstGeom prst="ellipse">
            <a:avLst/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516216" y="3717032"/>
            <a:ext cx="144016" cy="144016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940152" y="4217609"/>
            <a:ext cx="144016" cy="144016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84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626332" y="5445224"/>
            <a:ext cx="3455987" cy="401637"/>
          </a:xfrm>
          <a:prstGeom prst="rect">
            <a:avLst/>
          </a:prstGeom>
          <a:noFill/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800">
                <a:latin typeface="Comic Sans MS" pitchFamily="66" charset="0"/>
              </a:rPr>
              <a:t>Geoff Derrick – QUT presentation Century Zn mine, 25 March 2009</a:t>
            </a:r>
          </a:p>
        </p:txBody>
      </p:sp>
      <p:pic>
        <p:nvPicPr>
          <p:cNvPr id="5" name="Picture 4" descr="Century zone 320 siderite plus top of 410 Z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8" y="498301"/>
            <a:ext cx="860425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7544" y="122659"/>
            <a:ext cx="5197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sz="1800">
                <a:solidFill>
                  <a:srgbClr val="FFFF00"/>
                </a:solidFill>
                <a:latin typeface="Arial Rounded MT Bold" pitchFamily="34" charset="0"/>
              </a:rPr>
              <a:t>Siderite alteration and stylolites </a:t>
            </a:r>
            <a:r>
              <a:rPr lang="en-AU" sz="1600" i="1">
                <a:solidFill>
                  <a:srgbClr val="FFFF00"/>
                </a:solidFill>
                <a:latin typeface="Arial Rounded MT Bold" pitchFamily="34" charset="0"/>
              </a:rPr>
              <a:t>(continued)</a:t>
            </a:r>
            <a:endParaRPr lang="en-AU" sz="1600" i="1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798407" y="1091754"/>
            <a:ext cx="3109912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93700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AU" sz="18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Sideritic</a:t>
            </a:r>
            <a:r>
              <a:rPr lang="en-AU" sz="18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waste </a:t>
            </a:r>
            <a:r>
              <a:rPr lang="en-AU" sz="18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interbed</a:t>
            </a:r>
            <a:r>
              <a:rPr lang="en-AU" sz="18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320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98407" y="5510311"/>
            <a:ext cx="361315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93700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AU" sz="18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Non-</a:t>
            </a:r>
            <a:r>
              <a:rPr lang="en-AU" sz="18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sideritic</a:t>
            </a:r>
            <a:r>
              <a:rPr lang="en-AU" sz="18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lower ore zone 410</a:t>
            </a:r>
          </a:p>
        </p:txBody>
      </p:sp>
    </p:spTree>
    <p:extLst>
      <p:ext uri="{BB962C8B-B14F-4D97-AF65-F5344CB8AC3E}">
        <p14:creationId xmlns:p14="http://schemas.microsoft.com/office/powerpoint/2010/main" val="339026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5" name="Picture 8" descr="P1010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/>
          <a:stretch>
            <a:fillRect/>
          </a:stretch>
        </p:blipFill>
        <p:spPr bwMode="auto">
          <a:xfrm>
            <a:off x="339287" y="978769"/>
            <a:ext cx="4407341" cy="4247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1010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r="16470"/>
          <a:stretch>
            <a:fillRect/>
          </a:stretch>
        </p:blipFill>
        <p:spPr bwMode="auto">
          <a:xfrm>
            <a:off x="4867043" y="978769"/>
            <a:ext cx="4025437" cy="4247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351109" y="332656"/>
            <a:ext cx="6245227" cy="44896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sz="2400" b="0" dirty="0">
                <a:latin typeface="Arial Rounded MT Bold" pitchFamily="34" charset="0"/>
              </a:rPr>
              <a:t>Features of the “Galena Band” - unit 180  </a:t>
            </a:r>
            <a:r>
              <a:rPr lang="en-AU" sz="2400" b="0" dirty="0"/>
              <a:t> 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187624" y="5226447"/>
            <a:ext cx="3343276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93700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AU" sz="1600" b="0" dirty="0">
                <a:solidFill>
                  <a:srgbClr val="0033CC"/>
                </a:solidFill>
                <a:latin typeface="Comic Sans MS" pitchFamily="66" charset="0"/>
              </a:rPr>
              <a:t>Hummocky/wavy bedding in galena-rich black shale, plus massive galena band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987928" y="5226447"/>
            <a:ext cx="3760789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93700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AU" sz="1600" b="0" dirty="0">
                <a:solidFill>
                  <a:srgbClr val="0033CC"/>
                </a:solidFill>
                <a:latin typeface="Comic Sans MS" pitchFamily="66" charset="0"/>
              </a:rPr>
              <a:t>Black shale, some pyritic,  heavily veined by galena in cross fractures and also </a:t>
            </a:r>
            <a:r>
              <a:rPr lang="en-AU" sz="1600" b="0" dirty="0" err="1">
                <a:solidFill>
                  <a:srgbClr val="0033CC"/>
                </a:solidFill>
                <a:latin typeface="Comic Sans MS" pitchFamily="66" charset="0"/>
              </a:rPr>
              <a:t>stratabound</a:t>
            </a:r>
            <a:r>
              <a:rPr lang="en-AU" sz="1600" b="0" dirty="0">
                <a:solidFill>
                  <a:srgbClr val="0033CC"/>
                </a:solidFill>
                <a:latin typeface="Comic Sans MS" pitchFamily="66" charset="0"/>
              </a:rPr>
              <a:t>; one pale straw band of </a:t>
            </a:r>
            <a:r>
              <a:rPr lang="en-AU" sz="1600" b="0" dirty="0" err="1">
                <a:solidFill>
                  <a:srgbClr val="0033CC"/>
                </a:solidFill>
                <a:latin typeface="Comic Sans MS" pitchFamily="66" charset="0"/>
              </a:rPr>
              <a:t>c.g.</a:t>
            </a:r>
            <a:r>
              <a:rPr lang="en-AU" sz="1600" b="0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AU" sz="1600" b="0" dirty="0" err="1">
                <a:solidFill>
                  <a:srgbClr val="0033CC"/>
                </a:solidFill>
                <a:latin typeface="Comic Sans MS" pitchFamily="66" charset="0"/>
              </a:rPr>
              <a:t>sphalerite</a:t>
            </a:r>
            <a:r>
              <a:rPr lang="en-AU" sz="1600" b="0" dirty="0">
                <a:solidFill>
                  <a:srgbClr val="0033CC"/>
                </a:solidFill>
                <a:latin typeface="Comic Sans MS" pitchFamily="66" charset="0"/>
              </a:rPr>
              <a:t> evident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6552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331640" y="1772816"/>
            <a:ext cx="6480175" cy="3285818"/>
          </a:xfrm>
          <a:prstGeom prst="rect">
            <a:avLst/>
          </a:prstGeom>
          <a:solidFill>
            <a:srgbClr val="FFFFCC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70755" tIns="133500" rIns="170755" bIns="133500">
            <a:spAutoFit/>
          </a:bodyPr>
          <a:lstStyle>
            <a:lvl1pPr marL="460375" indent="-460375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sz="2800" dirty="0">
                <a:latin typeface="Arial Rounded MT Bold" pitchFamily="34" charset="0"/>
              </a:rPr>
              <a:t>The following slides feature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AU" sz="2400" dirty="0">
                <a:latin typeface="Arial Rounded MT Bold" pitchFamily="34" charset="0"/>
              </a:rPr>
              <a:t> </a:t>
            </a:r>
            <a:r>
              <a:rPr lang="en-AU" sz="2400" b="0" dirty="0">
                <a:latin typeface="Arial Rounded MT Bold" pitchFamily="34" charset="0"/>
              </a:rPr>
              <a:t>some unusual deformation effects (</a:t>
            </a:r>
            <a:r>
              <a:rPr lang="en-AU" sz="2400" b="0" dirty="0" err="1">
                <a:latin typeface="Arial Rounded MT Bold" pitchFamily="34" charset="0"/>
              </a:rPr>
              <a:t>boudinage</a:t>
            </a:r>
            <a:r>
              <a:rPr lang="en-AU" sz="2400" b="0" dirty="0">
                <a:latin typeface="Arial Rounded MT Bold" pitchFamily="34" charset="0"/>
              </a:rPr>
              <a:t>)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AU" sz="2400" b="0" dirty="0">
                <a:latin typeface="Arial Rounded MT Bold" pitchFamily="34" charset="0"/>
              </a:rPr>
              <a:t> compaction  (??dewatering) features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AU" sz="2400" b="0" dirty="0">
                <a:latin typeface="Arial Rounded MT Bold" pitchFamily="34" charset="0"/>
              </a:rPr>
              <a:t> late-stage veins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AU" sz="2400" b="0" dirty="0">
                <a:latin typeface="Arial Rounded MT Bold" pitchFamily="34" charset="0"/>
              </a:rPr>
              <a:t>consumption of matter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66676" y="595536"/>
            <a:ext cx="3097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CENTURY deposit</a:t>
            </a:r>
          </a:p>
        </p:txBody>
      </p:sp>
    </p:spTree>
    <p:extLst>
      <p:ext uri="{BB962C8B-B14F-4D97-AF65-F5344CB8AC3E}">
        <p14:creationId xmlns:p14="http://schemas.microsoft.com/office/powerpoint/2010/main" val="3809650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63500" y="38100"/>
            <a:ext cx="9239250" cy="6819900"/>
            <a:chOff x="-40" y="24"/>
            <a:chExt cx="5820" cy="4296"/>
          </a:xfrm>
        </p:grpSpPr>
        <p:pic>
          <p:nvPicPr>
            <p:cNvPr id="5" name="Picture 4" descr="P10009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11617"/>
            <a:stretch>
              <a:fillRect/>
            </a:stretch>
          </p:blipFill>
          <p:spPr bwMode="auto">
            <a:xfrm>
              <a:off x="-40" y="24"/>
              <a:ext cx="5820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21" y="3672"/>
              <a:ext cx="3371" cy="39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200" b="0" dirty="0">
                  <a:latin typeface="Comic Sans MS" pitchFamily="66" charset="0"/>
                </a:rPr>
                <a:t>Ore zone 430 with  prominent siderite-rich </a:t>
              </a:r>
              <a:r>
                <a:rPr lang="en-AU" sz="1200" b="0" dirty="0" err="1">
                  <a:latin typeface="Comic Sans MS" pitchFamily="66" charset="0"/>
                </a:rPr>
                <a:t>boudins</a:t>
              </a:r>
              <a:r>
                <a:rPr lang="en-AU" sz="1200" b="0" dirty="0">
                  <a:latin typeface="Comic Sans MS" pitchFamily="66" charset="0"/>
                </a:rPr>
                <a:t> within Zn-rich shales; </a:t>
              </a:r>
              <a:r>
                <a:rPr lang="en-AU" sz="1200" b="0" dirty="0" err="1">
                  <a:latin typeface="Comic Sans MS" pitchFamily="66" charset="0"/>
                </a:rPr>
                <a:t>boudins</a:t>
              </a:r>
              <a:r>
                <a:rPr lang="en-AU" sz="1200" b="0" dirty="0">
                  <a:latin typeface="Comic Sans MS" pitchFamily="66" charset="0"/>
                </a:rPr>
                <a:t> possibly related to onset of D1 deformation and bedding-parallel movement in early stages of mineralisation</a:t>
              </a: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2208" y="3154"/>
              <a:ext cx="1806" cy="51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2208" y="1339"/>
              <a:ext cx="1645" cy="229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340299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0" y="0"/>
            <a:ext cx="9144000" cy="7062788"/>
            <a:chOff x="0" y="0"/>
            <a:chExt cx="5760" cy="4449"/>
          </a:xfrm>
        </p:grpSpPr>
        <p:pic>
          <p:nvPicPr>
            <p:cNvPr id="5" name="Picture 8" descr="P10100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6" t="1961" b="5882"/>
            <a:stretch>
              <a:fillRect/>
            </a:stretch>
          </p:blipFill>
          <p:spPr bwMode="auto">
            <a:xfrm>
              <a:off x="0" y="0"/>
              <a:ext cx="5760" cy="4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522" y="3586"/>
              <a:ext cx="3372" cy="63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200" b="0" dirty="0">
                  <a:latin typeface="Comic Sans MS" pitchFamily="66" charset="0"/>
                </a:rPr>
                <a:t>Zone 430 with zone of nodular </a:t>
              </a:r>
              <a:r>
                <a:rPr lang="en-AU" sz="1200" b="0" dirty="0" err="1">
                  <a:latin typeface="Comic Sans MS" pitchFamily="66" charset="0"/>
                </a:rPr>
                <a:t>boudinage</a:t>
              </a:r>
              <a:r>
                <a:rPr lang="en-AU" sz="1200" b="0" dirty="0">
                  <a:latin typeface="Comic Sans MS" pitchFamily="66" charset="0"/>
                </a:rPr>
                <a:t> in Zn-rich shale; </a:t>
              </a:r>
              <a:r>
                <a:rPr lang="en-AU" sz="1200" b="0" dirty="0" err="1">
                  <a:latin typeface="Comic Sans MS" pitchFamily="66" charset="0"/>
                </a:rPr>
                <a:t>boudin</a:t>
              </a:r>
              <a:r>
                <a:rPr lang="en-AU" sz="1200" b="0" dirty="0">
                  <a:latin typeface="Comic Sans MS" pitchFamily="66" charset="0"/>
                </a:rPr>
                <a:t> zone contains a layer of pale </a:t>
              </a:r>
              <a:r>
                <a:rPr lang="en-AU" sz="1200" b="0" dirty="0" err="1">
                  <a:latin typeface="Comic Sans MS" pitchFamily="66" charset="0"/>
                </a:rPr>
                <a:t>sphalerite</a:t>
              </a:r>
              <a:r>
                <a:rPr lang="en-AU" sz="1200" b="0" dirty="0">
                  <a:latin typeface="Comic Sans MS" pitchFamily="66" charset="0"/>
                </a:rPr>
                <a:t> which grades into cross-layer veins of </a:t>
              </a:r>
              <a:r>
                <a:rPr lang="en-AU" sz="1200" b="0" dirty="0" err="1">
                  <a:latin typeface="Comic Sans MS" pitchFamily="66" charset="0"/>
                </a:rPr>
                <a:t>microbreccia</a:t>
              </a:r>
              <a:r>
                <a:rPr lang="en-AU" sz="1200" b="0" dirty="0">
                  <a:latin typeface="Comic Sans MS" pitchFamily="66" charset="0"/>
                </a:rPr>
                <a:t> comprising </a:t>
              </a:r>
              <a:r>
                <a:rPr lang="en-AU" sz="1200" b="0" dirty="0" err="1">
                  <a:latin typeface="Comic Sans MS" pitchFamily="66" charset="0"/>
                </a:rPr>
                <a:t>f.g</a:t>
              </a:r>
              <a:r>
                <a:rPr lang="en-AU" sz="1200" b="0" dirty="0">
                  <a:latin typeface="Comic Sans MS" pitchFamily="66" charset="0"/>
                </a:rPr>
                <a:t> shale fragments in matrix of pale </a:t>
              </a:r>
              <a:r>
                <a:rPr lang="en-AU" sz="1200" b="0" dirty="0" err="1">
                  <a:latin typeface="Comic Sans MS" pitchFamily="66" charset="0"/>
                </a:rPr>
                <a:t>sphalerite</a:t>
              </a:r>
              <a:r>
                <a:rPr lang="en-AU" sz="1200" b="0" dirty="0">
                  <a:latin typeface="Comic Sans MS" pitchFamily="66" charset="0"/>
                </a:rPr>
                <a:t>; these veins are similar to dewatering, </a:t>
              </a:r>
              <a:r>
                <a:rPr lang="en-AU" sz="1200" b="0" dirty="0" err="1">
                  <a:latin typeface="Comic Sans MS" pitchFamily="66" charset="0"/>
                </a:rPr>
                <a:t>compactional</a:t>
              </a:r>
              <a:r>
                <a:rPr lang="en-AU" sz="1200" b="0" dirty="0">
                  <a:latin typeface="Comic Sans MS" pitchFamily="66" charset="0"/>
                </a:rPr>
                <a:t> features, and may post-date </a:t>
              </a:r>
              <a:r>
                <a:rPr lang="en-AU" sz="1200" b="0" dirty="0" err="1">
                  <a:latin typeface="Comic Sans MS" pitchFamily="66" charset="0"/>
                </a:rPr>
                <a:t>boudin</a:t>
              </a:r>
              <a:r>
                <a:rPr lang="en-AU" sz="1200" b="0" dirty="0">
                  <a:latin typeface="Comic Sans MS" pitchFamily="66" charset="0"/>
                </a:rPr>
                <a:t> formation and any major  bedding plane slip.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241" y="250"/>
              <a:ext cx="40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700">
                  <a:solidFill>
                    <a:srgbClr val="FFFF00"/>
                  </a:solidFill>
                  <a:latin typeface="Arial Rounded MT Bold" pitchFamily="34" charset="0"/>
                </a:rPr>
                <a:t>TOP</a:t>
              </a:r>
              <a:endParaRPr lang="en-AU"/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843" y="1892"/>
              <a:ext cx="1525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700">
                  <a:solidFill>
                    <a:srgbClr val="FFFF00"/>
                  </a:solidFill>
                  <a:latin typeface="Arial Rounded MT Bold" pitchFamily="34" charset="0"/>
                </a:rPr>
                <a:t>Zn-rich microbreccia ‘dykes’</a:t>
              </a:r>
              <a:endParaRPr lang="en-AU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572" y="1892"/>
              <a:ext cx="72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700">
                  <a:solidFill>
                    <a:srgbClr val="FFFF00"/>
                  </a:solidFill>
                  <a:latin typeface="Arial Rounded MT Bold" pitchFamily="34" charset="0"/>
                </a:rPr>
                <a:t>Boudins</a:t>
              </a:r>
              <a:endParaRPr lang="en-AU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4094" y="1469"/>
              <a:ext cx="442" cy="389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 flipH="1" flipV="1">
              <a:off x="3492" y="1469"/>
              <a:ext cx="241" cy="389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V="1">
              <a:off x="1806" y="1382"/>
              <a:ext cx="241" cy="47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H="1" flipV="1">
              <a:off x="1044" y="1426"/>
              <a:ext cx="160" cy="389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551148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5" name="Picture 6" descr="P1010047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1370" b="10489"/>
          <a:stretch>
            <a:fillRect/>
          </a:stretch>
        </p:blipFill>
        <p:spPr bwMode="auto">
          <a:xfrm>
            <a:off x="35496" y="-27384"/>
            <a:ext cx="9266238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84739" y="4215209"/>
            <a:ext cx="3059261" cy="72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93700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AU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Coarse-grained honey </a:t>
            </a:r>
            <a:r>
              <a:rPr lang="en-AU" sz="14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sphalerite</a:t>
            </a:r>
            <a:r>
              <a:rPr lang="en-AU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with minor galena cutting Zn-rich shale and carbonaceous shale.</a:t>
            </a:r>
          </a:p>
        </p:txBody>
      </p:sp>
    </p:spTree>
    <p:extLst>
      <p:ext uri="{BB962C8B-B14F-4D97-AF65-F5344CB8AC3E}">
        <p14:creationId xmlns:p14="http://schemas.microsoft.com/office/powerpoint/2010/main" val="82920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6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251" y="10444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Veins of pale </a:t>
            </a:r>
            <a:r>
              <a:rPr lang="en-AU" sz="18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sphalerite</a:t>
            </a:r>
            <a:r>
              <a:rPr lang="en-AU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with darker brown late siderite infill</a:t>
            </a:r>
          </a:p>
        </p:txBody>
      </p:sp>
    </p:spTree>
    <p:extLst>
      <p:ext uri="{BB962C8B-B14F-4D97-AF65-F5344CB8AC3E}">
        <p14:creationId xmlns:p14="http://schemas.microsoft.com/office/powerpoint/2010/main" val="3520533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2790"/>
          <a:stretch/>
        </p:blipFill>
        <p:spPr>
          <a:xfrm>
            <a:off x="-32337" y="798660"/>
            <a:ext cx="9176337" cy="6086724"/>
          </a:xfrm>
          <a:prstGeom prst="rect">
            <a:avLst/>
          </a:prstGeom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611560" y="260648"/>
            <a:ext cx="8064896" cy="38740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sz="2000" b="0" dirty="0">
                <a:latin typeface="Arial Rounded MT Bold" pitchFamily="34" charset="0"/>
              </a:rPr>
              <a:t>In detail, there is significant consumption of matter at Century</a:t>
            </a:r>
            <a:endParaRPr lang="en-AU" sz="20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6516888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itchFamily="34" charset="0"/>
              </a:rPr>
              <a:t>Family Guy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84368" y="6524119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>
                <a:latin typeface="Calibri" pitchFamily="34" charset="0"/>
              </a:rPr>
              <a:t>Homer</a:t>
            </a:r>
          </a:p>
        </p:txBody>
      </p:sp>
    </p:spTree>
    <p:extLst>
      <p:ext uri="{BB962C8B-B14F-4D97-AF65-F5344CB8AC3E}">
        <p14:creationId xmlns:p14="http://schemas.microsoft.com/office/powerpoint/2010/main" val="432075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7504" y="6292408"/>
            <a:ext cx="3275856" cy="448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8858" tIns="39429" rIns="78858" bIns="39429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93700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AU" sz="1200" dirty="0">
                <a:latin typeface="Calibri" pitchFamily="34" charset="0"/>
              </a:rPr>
              <a:t>Dr Geoff Derrick , </a:t>
            </a:r>
            <a:r>
              <a:rPr lang="en-US" sz="1200" dirty="0" err="1">
                <a:latin typeface="Calibri" pitchFamily="34" charset="0"/>
              </a:rPr>
              <a:t>G.M.Derrick</a:t>
            </a:r>
            <a:r>
              <a:rPr lang="en-US" sz="1200" dirty="0">
                <a:latin typeface="Calibri" pitchFamily="34" charset="0"/>
              </a:rPr>
              <a:t> Geology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200" dirty="0">
                <a:latin typeface="Calibri" pitchFamily="34" charset="0"/>
              </a:rPr>
              <a:t>AIG Meeting 9 Oct. 2018</a:t>
            </a:r>
            <a:endParaRPr lang="en-AU" sz="120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16315" r="1827"/>
          <a:stretch/>
        </p:blipFill>
        <p:spPr>
          <a:xfrm>
            <a:off x="-36512" y="51096"/>
            <a:ext cx="923701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0392" y="433548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FF00"/>
                </a:solidFill>
                <a:latin typeface="Arial Rounded MT Bold" pitchFamily="34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9952" y="278092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FF00"/>
                </a:solidFill>
                <a:latin typeface="Arial Rounded MT Bold" pitchFamily="34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1640" y="6253862"/>
            <a:ext cx="53285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dirty="0">
                <a:latin typeface="Berlin Sans FB" pitchFamily="34" charset="0"/>
              </a:rPr>
              <a:t>Carbonaceous shale replaced by </a:t>
            </a:r>
            <a:r>
              <a:rPr lang="en-AU" b="0" dirty="0" err="1">
                <a:latin typeface="Berlin Sans FB" pitchFamily="34" charset="0"/>
              </a:rPr>
              <a:t>sphalerite</a:t>
            </a:r>
            <a:endParaRPr lang="en-AU" b="0" dirty="0">
              <a:latin typeface="Berlin Sans FB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306896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FF00"/>
                </a:solidFill>
                <a:latin typeface="Arial Rounded MT Bold" pitchFamily="34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3728" y="435282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FFFF00"/>
                </a:solidFill>
                <a:latin typeface="Arial Rounded MT Bold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98413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3608" y="3212976"/>
            <a:ext cx="7248525" cy="204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marL="460375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14363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*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TEM – High Voltage</a:t>
            </a:r>
          </a:p>
          <a:p>
            <a:pPr algn="ctr">
              <a:defRPr/>
            </a:pP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Transmission Electron Microscopy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33CC"/>
                </a:solidFill>
                <a:latin typeface="Comic Sans MS" pitchFamily="66" charset="0"/>
              </a:rPr>
              <a:t>Sharper and more </a:t>
            </a:r>
            <a:r>
              <a:rPr lang="en-US" sz="2800" b="1" dirty="0" err="1">
                <a:solidFill>
                  <a:srgbClr val="0033CC"/>
                </a:solidFill>
                <a:latin typeface="Comic Sans MS" pitchFamily="66" charset="0"/>
              </a:rPr>
              <a:t>focussed</a:t>
            </a:r>
            <a:r>
              <a:rPr lang="en-US" sz="2800" b="1" dirty="0">
                <a:solidFill>
                  <a:srgbClr val="0033CC"/>
                </a:solidFill>
                <a:latin typeface="Comic Sans MS" pitchFamily="66" charset="0"/>
              </a:rPr>
              <a:t> beam  means resolution down to </a:t>
            </a:r>
            <a:r>
              <a:rPr lang="en-US" sz="2800" b="1" dirty="0" err="1">
                <a:solidFill>
                  <a:srgbClr val="0033CC"/>
                </a:solidFill>
                <a:latin typeface="Comic Sans MS" pitchFamily="66" charset="0"/>
              </a:rPr>
              <a:t>nanometres</a:t>
            </a:r>
            <a:endParaRPr lang="en-US" sz="2800" b="1" dirty="0">
              <a:solidFill>
                <a:srgbClr val="0033CC"/>
              </a:solidFill>
              <a:latin typeface="Comic Sans MS" pitchFamily="66" charset="0"/>
            </a:endParaRPr>
          </a:p>
          <a:p>
            <a:pPr algn="ctr">
              <a:defRPr/>
            </a:pPr>
            <a:endParaRPr lang="en-US" sz="1600" b="1" i="1" dirty="0">
              <a:solidFill>
                <a:srgbClr val="0033CC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en-US" sz="1600" b="1" i="1" dirty="0">
                <a:solidFill>
                  <a:srgbClr val="0033CC"/>
                </a:solidFill>
                <a:latin typeface="Comic Sans MS" pitchFamily="66" charset="0"/>
              </a:rPr>
              <a:t>Research by Stafford </a:t>
            </a:r>
            <a:r>
              <a:rPr lang="en-US" sz="1600" b="1" i="1" dirty="0" err="1">
                <a:solidFill>
                  <a:srgbClr val="0033CC"/>
                </a:solidFill>
                <a:latin typeface="Comic Sans MS" pitchFamily="66" charset="0"/>
              </a:rPr>
              <a:t>McNight</a:t>
            </a:r>
            <a:r>
              <a:rPr lang="en-US" sz="1600" b="1" i="1" dirty="0">
                <a:solidFill>
                  <a:srgbClr val="0033CC"/>
                </a:solidFill>
                <a:latin typeface="Comic Sans MS" pitchFamily="66" charset="0"/>
              </a:rPr>
              <a:t> and Andy Wilde</a:t>
            </a:r>
            <a:endParaRPr lang="en-US" sz="1600" b="1" i="1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03648" y="404664"/>
            <a:ext cx="6336703" cy="2541841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AU" sz="4000" b="0" dirty="0">
                <a:latin typeface="Arial Rounded MT Bold" pitchFamily="34" charset="0"/>
              </a:rPr>
              <a:t>Which brings us to petrographic and TEM* studies of the (old) Century deposit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581204"/>
            <a:ext cx="1082675" cy="10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89240"/>
            <a:ext cx="1575568" cy="104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518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1520" y="332656"/>
            <a:ext cx="8786192" cy="6181725"/>
            <a:chOff x="251520" y="332656"/>
            <a:chExt cx="8786192" cy="61817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32656"/>
              <a:ext cx="5257800" cy="6181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509320" y="2276872"/>
              <a:ext cx="3528392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0" dirty="0">
                  <a:latin typeface="Berlin Sans FB" pitchFamily="34" charset="0"/>
                  <a:cs typeface="Aparajita" pitchFamily="34" charset="0"/>
                </a:rPr>
                <a:t>The Mt Isa Inlier – still a world class minerals powerhouse </a:t>
              </a:r>
              <a:r>
                <a:rPr lang="en-AU" sz="4000" dirty="0">
                  <a:latin typeface="Berlin Sans FB" pitchFamily="34" charset="0"/>
                  <a:cs typeface="Aparajita" pitchFamily="34" charset="0"/>
                </a:rPr>
                <a:t>. . .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059832" y="4818418"/>
              <a:ext cx="864096" cy="2880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788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1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80112" y="5857527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b="1" i="1" dirty="0">
                  <a:latin typeface="Calibri" pitchFamily="34" charset="0"/>
                </a:rPr>
                <a:t>Note: ‘Capricorn’ = Gunpowder </a:t>
              </a:r>
            </a:p>
          </p:txBody>
        </p:sp>
      </p:grpSp>
      <p:sp>
        <p:nvSpPr>
          <p:cNvPr id="8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27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36513" y="44624"/>
            <a:ext cx="9180513" cy="6878638"/>
            <a:chOff x="482" y="458"/>
            <a:chExt cx="4977" cy="3715"/>
          </a:xfrm>
        </p:grpSpPr>
        <p:pic>
          <p:nvPicPr>
            <p:cNvPr id="5" name="Picture 11" descr="F10000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" y="458"/>
              <a:ext cx="4977" cy="37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897" y="3223"/>
              <a:ext cx="588" cy="2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defTabSz="788988"/>
              <a:r>
                <a:rPr lang="en-AU" sz="1200">
                  <a:solidFill>
                    <a:schemeClr val="accent2"/>
                  </a:solidFill>
                  <a:latin typeface="Arial Rounded MT Bold" pitchFamily="34" charset="0"/>
                </a:rPr>
                <a:t>sphalerite</a:t>
              </a:r>
              <a:endParaRPr lang="en-AU">
                <a:solidFill>
                  <a:srgbClr val="0099FF"/>
                </a:solidFill>
              </a:endParaRPr>
            </a:p>
          </p:txBody>
        </p:sp>
        <p:sp>
          <p:nvSpPr>
            <p:cNvPr id="7" name="Line 13"/>
            <p:cNvSpPr>
              <a:spLocks noChangeShapeType="1"/>
            </p:cNvSpPr>
            <p:nvPr/>
          </p:nvSpPr>
          <p:spPr bwMode="auto">
            <a:xfrm flipV="1">
              <a:off x="1371" y="2877"/>
              <a:ext cx="296" cy="3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2792" y="1019"/>
              <a:ext cx="580" cy="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defTabSz="788988"/>
              <a:r>
                <a:rPr lang="en-AU" sz="1200">
                  <a:solidFill>
                    <a:schemeClr val="accent2"/>
                  </a:solidFill>
                  <a:latin typeface="Arial Rounded MT Bold" pitchFamily="34" charset="0"/>
                </a:rPr>
                <a:t>carbonate</a:t>
              </a:r>
              <a:endParaRPr lang="en-AU">
                <a:solidFill>
                  <a:srgbClr val="0099FF"/>
                </a:solidFill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 rot="-1426525">
              <a:off x="3297" y="3522"/>
              <a:ext cx="674" cy="2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defTabSz="788988"/>
              <a:r>
                <a:rPr lang="en-AU" sz="1200">
                  <a:solidFill>
                    <a:schemeClr val="accent2"/>
                  </a:solidFill>
                  <a:latin typeface="Arial Rounded MT Bold" pitchFamily="34" charset="0"/>
                </a:rPr>
                <a:t>Carb. shale</a:t>
              </a:r>
              <a:endParaRPr lang="en-AU">
                <a:solidFill>
                  <a:srgbClr val="0099FF"/>
                </a:solidFill>
              </a:endParaRPr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4985" y="4041"/>
              <a:ext cx="414" cy="1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4985" y="3777"/>
              <a:ext cx="414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1000">
                  <a:solidFill>
                    <a:schemeClr val="bg1"/>
                  </a:solidFill>
                  <a:latin typeface="Arial Rounded MT Bold" pitchFamily="34" charset="0"/>
                </a:rPr>
                <a:t>0.09mm</a:t>
              </a:r>
              <a:endParaRPr lang="en-AU" sz="1200">
                <a:latin typeface="Arial Rounded MT Bold" pitchFamily="34" charset="0"/>
              </a:endParaRP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4152" y="614"/>
              <a:ext cx="1189" cy="442"/>
            </a:xfrm>
            <a:prstGeom prst="rect">
              <a:avLst/>
            </a:prstGeom>
            <a:solidFill>
              <a:srgbClr val="A9E2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200" b="0" dirty="0" err="1">
                  <a:latin typeface="Comic Sans MS" pitchFamily="66" charset="0"/>
                </a:rPr>
                <a:t>Sideritic</a:t>
              </a:r>
              <a:r>
                <a:rPr lang="en-AU" sz="1200" b="0" dirty="0">
                  <a:latin typeface="Comic Sans MS" pitchFamily="66" charset="0"/>
                </a:rPr>
                <a:t> layer, unit 100, HW;  note coarse-grained and clear yellowish </a:t>
              </a:r>
              <a:r>
                <a:rPr lang="en-AU" sz="1200" b="0" dirty="0" err="1">
                  <a:latin typeface="Comic Sans MS" pitchFamily="66" charset="0"/>
                </a:rPr>
                <a:t>sphalerite</a:t>
              </a:r>
              <a:r>
                <a:rPr lang="en-AU" sz="1200" b="0" dirty="0">
                  <a:latin typeface="Comic Sans MS" pitchFamily="66" charset="0"/>
                </a:rPr>
                <a:t> (plain light)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895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-17463" y="11113"/>
            <a:ext cx="9194801" cy="6845300"/>
            <a:chOff x="-11" y="7"/>
            <a:chExt cx="5792" cy="4312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-11" y="7"/>
              <a:ext cx="5792" cy="4312"/>
              <a:chOff x="288" y="48"/>
              <a:chExt cx="5664" cy="3792"/>
            </a:xfrm>
          </p:grpSpPr>
          <p:pic>
            <p:nvPicPr>
              <p:cNvPr id="8" name="Picture 13" descr="F102000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48"/>
                <a:ext cx="5664" cy="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14"/>
              <p:cNvSpPr>
                <a:spLocks noChangeArrowheads="1"/>
              </p:cNvSpPr>
              <p:nvPr/>
            </p:nvSpPr>
            <p:spPr bwMode="auto">
              <a:xfrm>
                <a:off x="3840" y="1248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8858" tIns="39429" rIns="78858" bIns="39429" anchor="ctr"/>
              <a:lstStyle/>
              <a:p>
                <a:pPr algn="ctr" defTabSz="788988"/>
                <a:r>
                  <a:rPr lang="en-AU" sz="1200">
                    <a:latin typeface="Arial Rounded MT Bold" pitchFamily="34" charset="0"/>
                  </a:rPr>
                  <a:t>2</a:t>
                </a:r>
              </a:p>
            </p:txBody>
          </p:sp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>
                <a:off x="2128" y="585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8858" tIns="39429" rIns="78858" bIns="39429" anchor="ctr"/>
              <a:lstStyle/>
              <a:p>
                <a:pPr algn="ctr" defTabSz="788988"/>
                <a:r>
                  <a:rPr lang="en-AU" sz="1200">
                    <a:latin typeface="Arial Rounded MT Bold" pitchFamily="34" charset="0"/>
                  </a:rPr>
                  <a:t>1</a:t>
                </a:r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8858" tIns="39429" rIns="78858" bIns="39429" anchor="ctr"/>
              <a:lstStyle/>
              <a:p>
                <a:pPr algn="ctr" defTabSz="788988"/>
                <a:r>
                  <a:rPr lang="en-AU" sz="1200">
                    <a:latin typeface="Arial Rounded MT Bold" pitchFamily="34" charset="0"/>
                  </a:rPr>
                  <a:t>3</a:t>
                </a: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920" y="3648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" name="Rectangle 18"/>
              <p:cNvSpPr>
                <a:spLocks noChangeArrowheads="1"/>
              </p:cNvSpPr>
              <p:nvPr/>
            </p:nvSpPr>
            <p:spPr bwMode="auto">
              <a:xfrm>
                <a:off x="1920" y="3456"/>
                <a:ext cx="384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8858" tIns="39429" rIns="78858" bIns="39429" anchor="ctr"/>
              <a:lstStyle/>
              <a:p>
                <a:pPr algn="ctr" defTabSz="788988"/>
                <a:r>
                  <a:rPr lang="en-AU" sz="1000">
                    <a:solidFill>
                      <a:schemeClr val="bg1"/>
                    </a:solidFill>
                    <a:latin typeface="Arial Rounded MT Bold" pitchFamily="34" charset="0"/>
                  </a:rPr>
                  <a:t>0.04mm</a:t>
                </a:r>
                <a:endParaRPr lang="en-AU" sz="1000">
                  <a:latin typeface="Arial Rounded MT Bold" pitchFamily="34" charset="0"/>
                </a:endParaRPr>
              </a:p>
            </p:txBody>
          </p:sp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14" y="58"/>
              <a:ext cx="2857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2400" b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" pitchFamily="34" charset="0"/>
                </a:rPr>
                <a:t>Petrographic features in carbonate rocks</a:t>
              </a: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3621" y="3013"/>
              <a:ext cx="2004" cy="1097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200" b="0" dirty="0">
                  <a:latin typeface="Comic Sans MS" pitchFamily="66" charset="0"/>
                </a:rPr>
                <a:t>Zn-bearing carbonate from near  barren zone 420: Detail of siderite-rich layer, showing massive microcrystalline aggregate of siderite (1) - light to dark grey mottled grains, </a:t>
              </a:r>
              <a:r>
                <a:rPr lang="en-AU" sz="1200" b="0" dirty="0" err="1">
                  <a:latin typeface="Comic Sans MS" pitchFamily="66" charset="0"/>
                </a:rPr>
                <a:t>intergrown</a:t>
              </a:r>
              <a:r>
                <a:rPr lang="en-AU" sz="1200" b="0" dirty="0">
                  <a:latin typeface="Comic Sans MS" pitchFamily="66" charset="0"/>
                </a:rPr>
                <a:t> with paler grey to white, clear </a:t>
              </a:r>
              <a:r>
                <a:rPr lang="en-AU" sz="1200" b="0" dirty="0" err="1">
                  <a:latin typeface="Comic Sans MS" pitchFamily="66" charset="0"/>
                </a:rPr>
                <a:t>sphalerite</a:t>
              </a:r>
              <a:r>
                <a:rPr lang="en-AU" sz="1200" b="0" dirty="0">
                  <a:latin typeface="Comic Sans MS" pitchFamily="66" charset="0"/>
                </a:rPr>
                <a:t> (2);  olive brown grains are carbonaceous material - </a:t>
              </a:r>
              <a:r>
                <a:rPr lang="en-AU" sz="1200" b="0" dirty="0" err="1">
                  <a:latin typeface="Comic Sans MS" pitchFamily="66" charset="0"/>
                </a:rPr>
                <a:t>c.g.</a:t>
              </a:r>
              <a:r>
                <a:rPr lang="en-AU" sz="1200" b="0" dirty="0">
                  <a:latin typeface="Comic Sans MS" pitchFamily="66" charset="0"/>
                </a:rPr>
                <a:t> infill of  </a:t>
              </a:r>
              <a:r>
                <a:rPr lang="en-AU" sz="1200" b="0" dirty="0" err="1">
                  <a:latin typeface="Comic Sans MS" pitchFamily="66" charset="0"/>
                </a:rPr>
                <a:t>pyrobitumen</a:t>
              </a:r>
              <a:r>
                <a:rPr lang="en-AU" sz="1200" b="0" dirty="0">
                  <a:latin typeface="Comic Sans MS" pitchFamily="66" charset="0"/>
                </a:rPr>
                <a:t> (3).  </a:t>
              </a:r>
              <a:r>
                <a:rPr lang="en-AU" sz="1200" b="0" dirty="0" err="1">
                  <a:latin typeface="Comic Sans MS" pitchFamily="66" charset="0"/>
                </a:rPr>
                <a:t>Sphalerite</a:t>
              </a:r>
              <a:r>
                <a:rPr lang="en-AU" sz="1200" b="0" dirty="0">
                  <a:latin typeface="Comic Sans MS" pitchFamily="66" charset="0"/>
                </a:rPr>
                <a:t> constitutes about 20 to 30% of this layer.</a:t>
              </a:r>
              <a:endParaRPr lang="en-AU" sz="1200" b="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746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03648" y="1844824"/>
            <a:ext cx="6336703" cy="2541841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AU" sz="4000" dirty="0">
                <a:latin typeface="Arial Rounded MT Bold" pitchFamily="34" charset="0"/>
              </a:rPr>
              <a:t>Which brings us to petrographic and TEM studies of the (old) Century deposit</a:t>
            </a:r>
          </a:p>
        </p:txBody>
      </p:sp>
      <p:sp>
        <p:nvSpPr>
          <p:cNvPr id="5" name="Date Placeholder 1"/>
          <p:cNvSpPr txBox="1">
            <a:spLocks/>
          </p:cNvSpPr>
          <p:nvPr/>
        </p:nvSpPr>
        <p:spPr>
          <a:xfrm>
            <a:off x="179388" y="6323013"/>
            <a:ext cx="3455987" cy="401637"/>
          </a:xfrm>
          <a:prstGeom prst="rect">
            <a:avLst/>
          </a:prstGeom>
          <a:noFill/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800">
                <a:latin typeface="Comic Sans MS" pitchFamily="66" charset="0"/>
              </a:rPr>
              <a:t>Geoff Derrick – QUT presentation Century Zn mine, 25 March 2009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52389" y="0"/>
            <a:ext cx="9096375" cy="7064375"/>
            <a:chOff x="33" y="0"/>
            <a:chExt cx="5730" cy="4450"/>
          </a:xfrm>
        </p:grpSpPr>
        <p:pic>
          <p:nvPicPr>
            <p:cNvPr id="7" name="Picture 35" descr="F10000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0"/>
              <a:ext cx="5730" cy="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36"/>
            <p:cNvSpPr>
              <a:spLocks noChangeShapeType="1"/>
            </p:cNvSpPr>
            <p:nvPr/>
          </p:nvSpPr>
          <p:spPr bwMode="auto">
            <a:xfrm>
              <a:off x="5002" y="4250"/>
              <a:ext cx="448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4913" y="4050"/>
              <a:ext cx="582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9252" tIns="44626" rIns="89252" bIns="44626" anchor="ctr"/>
            <a:lstStyle/>
            <a:p>
              <a:pPr algn="ctr" defTabSz="892175"/>
              <a:r>
                <a:rPr lang="en-AU" sz="1200">
                  <a:solidFill>
                    <a:schemeClr val="bg1"/>
                  </a:solidFill>
                  <a:latin typeface="Arial Rounded MT Bold" pitchFamily="34" charset="0"/>
                </a:rPr>
                <a:t>0.04mm</a:t>
              </a:r>
              <a:endParaRPr lang="en-AU" sz="1200">
                <a:latin typeface="Arial Rounded MT Bold" pitchFamily="34" charset="0"/>
              </a:endParaRPr>
            </a:p>
          </p:txBody>
        </p:sp>
        <p:sp>
          <p:nvSpPr>
            <p:cNvPr id="11" name="Line 39"/>
            <p:cNvSpPr>
              <a:spLocks noChangeShapeType="1"/>
            </p:cNvSpPr>
            <p:nvPr/>
          </p:nvSpPr>
          <p:spPr bwMode="auto">
            <a:xfrm flipH="1">
              <a:off x="4230" y="1604"/>
              <a:ext cx="414" cy="79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2" name="Rectangle 40"/>
            <p:cNvSpPr>
              <a:spLocks noChangeArrowheads="1"/>
            </p:cNvSpPr>
            <p:nvPr/>
          </p:nvSpPr>
          <p:spPr bwMode="auto">
            <a:xfrm>
              <a:off x="4363" y="2233"/>
              <a:ext cx="582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9252" tIns="44626" rIns="89252" bIns="44626" anchor="ctr"/>
            <a:lstStyle/>
            <a:p>
              <a:pPr algn="ctr" defTabSz="892175"/>
              <a:r>
                <a:rPr lang="en-AU" sz="900">
                  <a:solidFill>
                    <a:schemeClr val="bg1"/>
                  </a:solidFill>
                  <a:latin typeface="Arial Rounded MT Bold" pitchFamily="34" charset="0"/>
                </a:rPr>
                <a:t>Replacement</a:t>
              </a:r>
            </a:p>
            <a:p>
              <a:pPr algn="ctr" defTabSz="892175"/>
              <a:r>
                <a:rPr lang="en-AU" sz="900">
                  <a:solidFill>
                    <a:schemeClr val="bg1"/>
                  </a:solidFill>
                  <a:latin typeface="Arial Rounded MT Bold" pitchFamily="34" charset="0"/>
                </a:rPr>
                <a:t> front?</a:t>
              </a:r>
              <a:endParaRPr lang="en-AU" sz="900">
                <a:latin typeface="Arial Rounded MT Bold" pitchFamily="34" charset="0"/>
              </a:endParaRPr>
            </a:p>
          </p:txBody>
        </p:sp>
        <p:sp>
          <p:nvSpPr>
            <p:cNvPr id="13" name="Rectangle 41"/>
            <p:cNvSpPr>
              <a:spLocks noChangeArrowheads="1"/>
            </p:cNvSpPr>
            <p:nvPr/>
          </p:nvSpPr>
          <p:spPr bwMode="auto">
            <a:xfrm>
              <a:off x="3454" y="4104"/>
              <a:ext cx="1030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9252" tIns="44626" rIns="89252" bIns="44626" anchor="ctr"/>
            <a:lstStyle/>
            <a:p>
              <a:pPr algn="ctr" defTabSz="892175"/>
              <a:r>
                <a:rPr lang="en-AU" sz="900" b="0" dirty="0">
                  <a:solidFill>
                    <a:schemeClr val="bg1"/>
                  </a:solidFill>
                  <a:latin typeface="Arial Rounded MT Bold" pitchFamily="34" charset="0"/>
                </a:rPr>
                <a:t>Grey carbonaceous </a:t>
              </a:r>
              <a:r>
                <a:rPr lang="en-AU" sz="900" b="0" dirty="0" err="1">
                  <a:solidFill>
                    <a:schemeClr val="bg1"/>
                  </a:solidFill>
                  <a:latin typeface="Arial Rounded MT Bold" pitchFamily="34" charset="0"/>
                </a:rPr>
                <a:t>sphalerite</a:t>
              </a:r>
              <a:endParaRPr lang="en-AU" sz="2300" b="0" dirty="0"/>
            </a:p>
          </p:txBody>
        </p:sp>
        <p:sp>
          <p:nvSpPr>
            <p:cNvPr id="14" name="Line 42"/>
            <p:cNvSpPr>
              <a:spLocks noChangeShapeType="1"/>
            </p:cNvSpPr>
            <p:nvPr/>
          </p:nvSpPr>
          <p:spPr bwMode="auto">
            <a:xfrm rot="1515709" flipV="1">
              <a:off x="4640" y="3922"/>
              <a:ext cx="226" cy="27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" name="Line 43"/>
            <p:cNvSpPr>
              <a:spLocks noChangeShapeType="1"/>
            </p:cNvSpPr>
            <p:nvPr/>
          </p:nvSpPr>
          <p:spPr bwMode="auto">
            <a:xfrm flipV="1">
              <a:off x="4443" y="3543"/>
              <a:ext cx="201" cy="513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6" name="Rectangle 44"/>
            <p:cNvSpPr>
              <a:spLocks noChangeArrowheads="1"/>
            </p:cNvSpPr>
            <p:nvPr/>
          </p:nvSpPr>
          <p:spPr bwMode="auto">
            <a:xfrm>
              <a:off x="794" y="2103"/>
              <a:ext cx="1029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9252" tIns="44626" rIns="89252" bIns="44626" anchor="ctr"/>
            <a:lstStyle/>
            <a:p>
              <a:pPr algn="ctr" defTabSz="892175"/>
              <a:r>
                <a:rPr lang="en-AU" sz="900" b="0" dirty="0">
                  <a:solidFill>
                    <a:schemeClr val="bg1"/>
                  </a:solidFill>
                  <a:latin typeface="Arial Rounded MT Bold" pitchFamily="34" charset="0"/>
                </a:rPr>
                <a:t>White translucent </a:t>
              </a:r>
              <a:r>
                <a:rPr lang="en-AU" sz="900" b="0" dirty="0" err="1">
                  <a:solidFill>
                    <a:schemeClr val="bg1"/>
                  </a:solidFill>
                  <a:latin typeface="Arial Rounded MT Bold" pitchFamily="34" charset="0"/>
                </a:rPr>
                <a:t>sphalerite</a:t>
              </a:r>
              <a:endParaRPr lang="en-AU" sz="2300" b="0" dirty="0"/>
            </a:p>
          </p:txBody>
        </p:sp>
        <p:sp>
          <p:nvSpPr>
            <p:cNvPr id="17" name="Line 45"/>
            <p:cNvSpPr>
              <a:spLocks noChangeShapeType="1"/>
            </p:cNvSpPr>
            <p:nvPr/>
          </p:nvSpPr>
          <p:spPr bwMode="auto">
            <a:xfrm>
              <a:off x="1287" y="2253"/>
              <a:ext cx="402" cy="59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8" name="Rectangle 46"/>
            <p:cNvSpPr>
              <a:spLocks noChangeArrowheads="1"/>
            </p:cNvSpPr>
            <p:nvPr/>
          </p:nvSpPr>
          <p:spPr bwMode="auto">
            <a:xfrm rot="-1886716">
              <a:off x="2316" y="1305"/>
              <a:ext cx="1029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9252" tIns="44626" rIns="89252" bIns="44626" anchor="ctr"/>
            <a:lstStyle/>
            <a:p>
              <a:pPr algn="ctr" defTabSz="892175"/>
              <a:r>
                <a:rPr lang="en-AU" sz="900">
                  <a:solidFill>
                    <a:schemeClr val="bg1"/>
                  </a:solidFill>
                  <a:latin typeface="Arial Rounded MT Bold" pitchFamily="34" charset="0"/>
                </a:rPr>
                <a:t>Carbonaceous siltstone with quartz</a:t>
              </a:r>
              <a:endParaRPr lang="en-AU" sz="2300"/>
            </a:p>
          </p:txBody>
        </p:sp>
        <p:sp>
          <p:nvSpPr>
            <p:cNvPr id="19" name="Line 47"/>
            <p:cNvSpPr>
              <a:spLocks noChangeShapeType="1"/>
            </p:cNvSpPr>
            <p:nvPr/>
          </p:nvSpPr>
          <p:spPr bwMode="auto">
            <a:xfrm>
              <a:off x="1466" y="706"/>
              <a:ext cx="672" cy="129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0" name="Rectangle 48"/>
            <p:cNvSpPr>
              <a:spLocks noChangeArrowheads="1"/>
            </p:cNvSpPr>
            <p:nvPr/>
          </p:nvSpPr>
          <p:spPr bwMode="auto">
            <a:xfrm rot="3508967">
              <a:off x="1392" y="1093"/>
              <a:ext cx="99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9252" tIns="44626" rIns="89252" bIns="44626" anchor="ctr"/>
            <a:lstStyle/>
            <a:p>
              <a:pPr algn="ctr" defTabSz="892175"/>
              <a:r>
                <a:rPr lang="en-AU" sz="900">
                  <a:solidFill>
                    <a:schemeClr val="bg1"/>
                  </a:solidFill>
                  <a:latin typeface="Arial Rounded MT Bold" pitchFamily="34" charset="0"/>
                </a:rPr>
                <a:t>Subtle fining direction??</a:t>
              </a:r>
            </a:p>
          </p:txBody>
        </p:sp>
        <p:sp>
          <p:nvSpPr>
            <p:cNvPr id="21" name="Line 49"/>
            <p:cNvSpPr>
              <a:spLocks noChangeShapeType="1"/>
            </p:cNvSpPr>
            <p:nvPr/>
          </p:nvSpPr>
          <p:spPr bwMode="auto">
            <a:xfrm flipH="1" flipV="1">
              <a:off x="4443" y="1901"/>
              <a:ext cx="161" cy="30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41" y="147"/>
              <a:ext cx="3011" cy="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2800" dirty="0">
                  <a:solidFill>
                    <a:srgbClr val="FFFF00"/>
                  </a:solidFill>
                  <a:latin typeface="Arial Rounded MT Bold" pitchFamily="34" charset="0"/>
                </a:rPr>
                <a:t>Petrographic features in Zn-rich siltstone</a:t>
              </a:r>
              <a:endParaRPr lang="en-AU" dirty="0"/>
            </a:p>
          </p:txBody>
        </p:sp>
        <p:sp>
          <p:nvSpPr>
            <p:cNvPr id="23" name="Text Box 50"/>
            <p:cNvSpPr txBox="1">
              <a:spLocks noChangeArrowheads="1"/>
            </p:cNvSpPr>
            <p:nvPr/>
          </p:nvSpPr>
          <p:spPr bwMode="auto">
            <a:xfrm>
              <a:off x="3606" y="164"/>
              <a:ext cx="1989" cy="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sz="1400" b="0" dirty="0">
                  <a:solidFill>
                    <a:srgbClr val="FFFFCC"/>
                  </a:solidFill>
                  <a:latin typeface="Comic Sans MS" pitchFamily="66" charset="0"/>
                </a:rPr>
                <a:t>From zone 430 high grade Zn; sample shows two types of </a:t>
              </a:r>
              <a:r>
                <a:rPr lang="en-AU" sz="1400" b="0" dirty="0" err="1">
                  <a:solidFill>
                    <a:srgbClr val="FFFFCC"/>
                  </a:solidFill>
                  <a:latin typeface="Comic Sans MS" pitchFamily="66" charset="0"/>
                </a:rPr>
                <a:t>sphalerite</a:t>
              </a:r>
              <a:r>
                <a:rPr lang="en-AU" sz="1400" b="0" dirty="0">
                  <a:solidFill>
                    <a:srgbClr val="FFFFCC"/>
                  </a:solidFill>
                  <a:latin typeface="Comic Sans MS" pitchFamily="66" charset="0"/>
                </a:rPr>
                <a:t> - the dark, inclusion-rich porous </a:t>
              </a:r>
              <a:r>
                <a:rPr lang="en-AU" sz="1400" b="0" dirty="0" err="1">
                  <a:solidFill>
                    <a:srgbClr val="FFFFCC"/>
                  </a:solidFill>
                  <a:latin typeface="Comic Sans MS" pitchFamily="66" charset="0"/>
                </a:rPr>
                <a:t>sphalerite</a:t>
              </a:r>
              <a:r>
                <a:rPr lang="en-AU" sz="1400" b="0" dirty="0">
                  <a:solidFill>
                    <a:srgbClr val="FFFFCC"/>
                  </a:solidFill>
                  <a:latin typeface="Comic Sans MS" pitchFamily="66" charset="0"/>
                </a:rPr>
                <a:t> mediated by liquid hydrocarbon (??), and clear, white inclusion-free </a:t>
              </a:r>
              <a:r>
                <a:rPr lang="en-AU" sz="1400" b="0" dirty="0" err="1">
                  <a:solidFill>
                    <a:srgbClr val="FFFFCC"/>
                  </a:solidFill>
                  <a:latin typeface="Comic Sans MS" pitchFamily="66" charset="0"/>
                </a:rPr>
                <a:t>sphaleite</a:t>
              </a:r>
              <a:r>
                <a:rPr lang="en-AU" sz="1400" b="0" dirty="0">
                  <a:solidFill>
                    <a:srgbClr val="FFFFCC"/>
                  </a:solidFill>
                  <a:latin typeface="Comic Sans MS" pitchFamily="66" charset="0"/>
                </a:rPr>
                <a:t> mediated by gas (??) in reservoir.</a:t>
              </a:r>
              <a:endParaRPr lang="en-AU" sz="1400" b="0" dirty="0">
                <a:latin typeface="Comic Sans MS" pitchFamily="66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6206184" y="6056414"/>
            <a:ext cx="720080" cy="3729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P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940749" y="3203677"/>
            <a:ext cx="720080" cy="372961"/>
          </a:xfrm>
          <a:prstGeom prst="rect">
            <a:avLst/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1425488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49175" y="5864944"/>
            <a:ext cx="3611563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>
              <a:latin typeface="Arial Rounded MT Bold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1520" y="337810"/>
            <a:ext cx="4140944" cy="100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marL="460375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With TEM, the porous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sphalerite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now looks like this</a:t>
            </a:r>
          </a:p>
        </p:txBody>
      </p:sp>
      <p:pic>
        <p:nvPicPr>
          <p:cNvPr id="7" name="Picture 7" descr="Circle 1, More detail of point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5" y="1732236"/>
            <a:ext cx="3964580" cy="31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06288" y="1975570"/>
            <a:ext cx="842963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Arial Rounded MT Bold" pitchFamily="34" charset="0"/>
              </a:rPr>
              <a:t>SEM</a:t>
            </a:r>
          </a:p>
        </p:txBody>
      </p:sp>
      <p:sp>
        <p:nvSpPr>
          <p:cNvPr id="9" name="Line 29"/>
          <p:cNvSpPr>
            <a:spLocks noChangeShapeType="1"/>
          </p:cNvSpPr>
          <p:nvPr/>
        </p:nvSpPr>
        <p:spPr bwMode="auto">
          <a:xfrm>
            <a:off x="3203848" y="1196752"/>
            <a:ext cx="1333523" cy="23748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647550" y="5661248"/>
            <a:ext cx="8248650" cy="1018347"/>
          </a:xfrm>
          <a:prstGeom prst="rect">
            <a:avLst/>
          </a:prstGeom>
          <a:noFill/>
          <a:ln>
            <a:noFill/>
          </a:ln>
          <a:effectLst/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AU" b="0" dirty="0">
                <a:solidFill>
                  <a:schemeClr val="tx2"/>
                </a:solidFill>
                <a:latin typeface="Arial Rounded MT Bold" pitchFamily="34" charset="0"/>
              </a:rPr>
              <a:t>Century “Porous”  </a:t>
            </a:r>
            <a:r>
              <a:rPr lang="en-AU" b="0" dirty="0" err="1">
                <a:solidFill>
                  <a:schemeClr val="tx2"/>
                </a:solidFill>
                <a:latin typeface="Arial Rounded MT Bold" pitchFamily="34" charset="0"/>
              </a:rPr>
              <a:t>sphalerite</a:t>
            </a:r>
            <a:r>
              <a:rPr lang="en-AU" b="0" dirty="0">
                <a:solidFill>
                  <a:schemeClr val="tx2"/>
                </a:solidFill>
                <a:latin typeface="Arial Rounded MT Bold" pitchFamily="34" charset="0"/>
              </a:rPr>
              <a:t> –300kV TEM images</a:t>
            </a:r>
          </a:p>
          <a:p>
            <a:r>
              <a:rPr lang="en-AU" sz="1600" b="0" dirty="0">
                <a:solidFill>
                  <a:schemeClr val="tx2"/>
                </a:solidFill>
                <a:latin typeface="Berlin Sans FB" pitchFamily="34" charset="0"/>
              </a:rPr>
              <a:t>“Porous” is not an appropriate description – </a:t>
            </a:r>
            <a:r>
              <a:rPr lang="en-AU" sz="2000" b="0" i="1" dirty="0">
                <a:solidFill>
                  <a:schemeClr val="tx2"/>
                </a:solidFill>
                <a:latin typeface="Berlin Sans FB" pitchFamily="34" charset="0"/>
              </a:rPr>
              <a:t>really myriads of crystallites of </a:t>
            </a:r>
            <a:r>
              <a:rPr lang="en-AU" sz="2000" b="0" i="1" dirty="0" err="1">
                <a:solidFill>
                  <a:schemeClr val="tx2"/>
                </a:solidFill>
                <a:latin typeface="Berlin Sans FB" pitchFamily="34" charset="0"/>
              </a:rPr>
              <a:t>ZnS</a:t>
            </a:r>
            <a:r>
              <a:rPr lang="en-AU" sz="2000" b="0" i="1" dirty="0">
                <a:solidFill>
                  <a:schemeClr val="tx2"/>
                </a:solidFill>
                <a:latin typeface="Berlin Sans FB" pitchFamily="34" charset="0"/>
              </a:rPr>
              <a:t> “floating” in bitumen – </a:t>
            </a:r>
            <a:endParaRPr lang="en-US" sz="3200" b="0" i="1" dirty="0">
              <a:latin typeface="Berlin Sans FB" pitchFamily="34" charset="0"/>
            </a:endParaRPr>
          </a:p>
        </p:txBody>
      </p:sp>
      <p:pic>
        <p:nvPicPr>
          <p:cNvPr id="11" name="Picture 58" descr="Porous sph crystallites in bitum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"/>
          <a:stretch/>
        </p:blipFill>
        <p:spPr bwMode="auto">
          <a:xfrm>
            <a:off x="4596058" y="764704"/>
            <a:ext cx="3757737" cy="490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0"/>
          <p:cNvSpPr txBox="1">
            <a:spLocks noChangeArrowheads="1"/>
          </p:cNvSpPr>
          <p:nvPr/>
        </p:nvSpPr>
        <p:spPr bwMode="auto">
          <a:xfrm>
            <a:off x="7078784" y="5087069"/>
            <a:ext cx="8429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  <a:latin typeface="Arial Rounded MT Bold" pitchFamily="34" charset="0"/>
              </a:rPr>
              <a:t>TEM</a:t>
            </a:r>
          </a:p>
        </p:txBody>
      </p:sp>
    </p:spTree>
    <p:extLst>
      <p:ext uri="{BB962C8B-B14F-4D97-AF65-F5344CB8AC3E}">
        <p14:creationId xmlns:p14="http://schemas.microsoft.com/office/powerpoint/2010/main" val="990567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7499"/>
            <a:ext cx="9144000" cy="6910387"/>
            <a:chOff x="0" y="17499"/>
            <a:chExt cx="9144000" cy="6910387"/>
          </a:xfrm>
        </p:grpSpPr>
        <p:sp>
          <p:nvSpPr>
            <p:cNvPr id="3" name="Date Placeholder 1"/>
            <p:cNvSpPr txBox="1">
              <a:spLocks/>
            </p:cNvSpPr>
            <p:nvPr/>
          </p:nvSpPr>
          <p:spPr bwMode="auto">
            <a:xfrm>
              <a:off x="327024" y="6525344"/>
              <a:ext cx="5181079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>
              <a:defPPr>
                <a:defRPr lang="en-A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1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1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1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1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1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1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1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1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1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AU" sz="1050" b="0" dirty="0">
                  <a:latin typeface="Comic Sans MS" pitchFamily="66" charset="0"/>
                </a:rPr>
                <a:t>Geoff Derrick:  SMEDG meeting, Sydney Thursday 28 September 2023</a:t>
              </a:r>
              <a:endParaRPr lang="en-AU" sz="1050" b="0" i="1" dirty="0">
                <a:latin typeface="Comic Sans MS" pitchFamily="66" charset="0"/>
              </a:endParaRPr>
            </a:p>
          </p:txBody>
        </p:sp>
        <p:pic>
          <p:nvPicPr>
            <p:cNvPr id="4" name="Picture 4" descr="Porous sph x50000 magn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50"/>
            <a:stretch>
              <a:fillRect/>
            </a:stretch>
          </p:blipFill>
          <p:spPr bwMode="auto">
            <a:xfrm>
              <a:off x="0" y="17499"/>
              <a:ext cx="9144000" cy="691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403350" y="361986"/>
              <a:ext cx="6626225" cy="40322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0" dirty="0">
                  <a:solidFill>
                    <a:srgbClr val="FF3300"/>
                  </a:solidFill>
                  <a:latin typeface="Arial Rounded MT Bold" pitchFamily="34" charset="0"/>
                </a:rPr>
                <a:t>Highly bituminous porous </a:t>
              </a:r>
              <a:r>
                <a:rPr lang="en-US" b="0" dirty="0" err="1">
                  <a:solidFill>
                    <a:srgbClr val="FF3300"/>
                  </a:solidFill>
                  <a:latin typeface="Arial Rounded MT Bold" pitchFamily="34" charset="0"/>
                </a:rPr>
                <a:t>sphalerite</a:t>
              </a:r>
              <a:r>
                <a:rPr lang="en-US" b="0" dirty="0">
                  <a:solidFill>
                    <a:srgbClr val="FF3300"/>
                  </a:solidFill>
                  <a:latin typeface="Arial Rounded MT Bold" pitchFamily="34" charset="0"/>
                </a:rPr>
                <a:t>  x50,000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7956376" y="3212976"/>
              <a:ext cx="842963" cy="1039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  <a:latin typeface="Arial Rounded MT Bold" pitchFamily="34" charset="0"/>
                </a:rPr>
                <a:t>Postage stamp become 1km square</a:t>
              </a:r>
              <a:r>
                <a:rPr lang="en-US" sz="1200">
                  <a:latin typeface="Arial Rounded MT Bold" pitchFamily="34" charset="0"/>
                </a:rPr>
                <a:t> </a:t>
              </a:r>
              <a:r>
                <a:rPr lang="en-US" sz="1200">
                  <a:solidFill>
                    <a:srgbClr val="FFFF00"/>
                  </a:solidFill>
                  <a:latin typeface="Arial Rounded MT Bold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554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179388" y="6323013"/>
            <a:ext cx="3455987" cy="401637"/>
          </a:xfrm>
          <a:prstGeom prst="rect">
            <a:avLst/>
          </a:prstGeom>
          <a:noFill/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800">
                <a:latin typeface="Comic Sans MS" pitchFamily="66" charset="0"/>
              </a:rPr>
              <a:t>Geoff Derrick – QUT presentation Century Zn mine, 25 March 2009</a:t>
            </a:r>
          </a:p>
        </p:txBody>
      </p:sp>
      <p:pic>
        <p:nvPicPr>
          <p:cNvPr id="5" name="Picture 5" descr="Nonporous sph x2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b="2766"/>
          <a:stretch>
            <a:fillRect/>
          </a:stretch>
        </p:blipFill>
        <p:spPr bwMode="auto">
          <a:xfrm>
            <a:off x="0" y="-26988"/>
            <a:ext cx="9186863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38150" y="6207125"/>
            <a:ext cx="1603375" cy="15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42950" y="5692775"/>
            <a:ext cx="1066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AU" sz="1600" b="1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en-AU" sz="1600" b="1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m</a:t>
            </a:r>
            <a:endParaRPr lang="en-AU" sz="1600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43608" y="361950"/>
            <a:ext cx="6985967" cy="40279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 dirty="0">
                <a:solidFill>
                  <a:srgbClr val="FF3300"/>
                </a:solidFill>
                <a:latin typeface="Arial Rounded MT Bold" pitchFamily="34" charset="0"/>
              </a:rPr>
              <a:t>Non-porous </a:t>
            </a:r>
            <a:r>
              <a:rPr lang="en-US" b="0" dirty="0" err="1">
                <a:solidFill>
                  <a:srgbClr val="FF3300"/>
                </a:solidFill>
                <a:latin typeface="Arial Rounded MT Bold" pitchFamily="34" charset="0"/>
              </a:rPr>
              <a:t>sphalerite</a:t>
            </a:r>
            <a:r>
              <a:rPr lang="en-US" b="0" dirty="0">
                <a:solidFill>
                  <a:srgbClr val="FF3300"/>
                </a:solidFill>
                <a:latin typeface="Arial Rounded MT Bold" pitchFamily="34" charset="0"/>
              </a:rPr>
              <a:t> – NO hydrocarbon:   x21,000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55" y="4077072"/>
            <a:ext cx="3022609" cy="2636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458013" y="422108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latin typeface="Calibri" pitchFamily="34" charset="0"/>
              </a:rPr>
              <a:t>4cm x 5 cm specimen</a:t>
            </a:r>
          </a:p>
        </p:txBody>
      </p:sp>
    </p:spTree>
    <p:extLst>
      <p:ext uri="{BB962C8B-B14F-4D97-AF65-F5344CB8AC3E}">
        <p14:creationId xmlns:p14="http://schemas.microsoft.com/office/powerpoint/2010/main" val="3719330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0825" y="227013"/>
            <a:ext cx="8929688" cy="6370339"/>
            <a:chOff x="250825" y="227013"/>
            <a:chExt cx="8929688" cy="6370339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5362575" y="227013"/>
              <a:ext cx="3817938" cy="111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93700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7889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26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5763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335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4907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479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051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en-US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Transition</a:t>
              </a:r>
              <a:r>
                <a:rPr lang="en-US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 </a:t>
              </a:r>
              <a:r>
                <a:rPr lang="en-US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from porous to non-porous</a:t>
              </a:r>
              <a:r>
                <a:rPr lang="en-US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 </a:t>
              </a:r>
              <a:r>
                <a:rPr lang="en-US" sz="17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sphalerite</a:t>
              </a:r>
              <a:r>
                <a:rPr lang="en-US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 is a </a:t>
              </a:r>
              <a:r>
                <a:rPr lang="en-US" sz="17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recrystallisation</a:t>
              </a:r>
              <a:r>
                <a:rPr lang="en-US" sz="17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 process known as</a:t>
              </a:r>
              <a:r>
                <a:rPr lang="en-US" sz="1700" dirty="0">
                  <a:solidFill>
                    <a:srgbClr val="FFFF00"/>
                  </a:solidFill>
                  <a:latin typeface="Arial Black" pitchFamily="34" charset="0"/>
                </a:rPr>
                <a:t> </a:t>
              </a:r>
              <a:r>
                <a:rPr lang="en-US" sz="1700" dirty="0">
                  <a:latin typeface="Arial Black" pitchFamily="34" charset="0"/>
                </a:rPr>
                <a:t>“</a:t>
              </a:r>
              <a:r>
                <a:rPr lang="en-US" sz="1700" dirty="0" err="1">
                  <a:latin typeface="Arial Black" pitchFamily="34" charset="0"/>
                </a:rPr>
                <a:t>ostwald</a:t>
              </a:r>
              <a:r>
                <a:rPr lang="en-US" sz="1700" dirty="0">
                  <a:latin typeface="Arial Black" pitchFamily="34" charset="0"/>
                </a:rPr>
                <a:t> ripening”</a:t>
              </a:r>
              <a:r>
                <a:rPr lang="en-US" sz="1700" dirty="0">
                  <a:solidFill>
                    <a:srgbClr val="FFFF00"/>
                  </a:solidFill>
                  <a:latin typeface="Arial Black" pitchFamily="34" charset="0"/>
                </a:rPr>
                <a:t>  </a:t>
              </a:r>
            </a:p>
          </p:txBody>
        </p:sp>
        <p:pic>
          <p:nvPicPr>
            <p:cNvPr id="6" name="Picture 7" descr="Transition porous to nonporous sph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548977"/>
              <a:ext cx="8642350" cy="604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4932363" y="1052513"/>
              <a:ext cx="2949575" cy="22034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4391025" y="836613"/>
              <a:ext cx="48260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93700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7889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26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5763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335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4907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479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051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1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P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8004175" y="3068638"/>
              <a:ext cx="722313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8858" tIns="39429" rIns="78858" bIns="39429">
              <a:spAutoFit/>
            </a:bodyPr>
            <a:lstStyle>
              <a:lvl1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93700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7889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26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5763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335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4907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479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051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100" i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NP</a:t>
              </a:r>
            </a:p>
          </p:txBody>
        </p:sp>
        <p:pic>
          <p:nvPicPr>
            <p:cNvPr id="10" name="Picture 5" descr="Nonporous sph x210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" t="37302" r="37953" b="2766"/>
            <a:stretch>
              <a:fillRect/>
            </a:stretch>
          </p:blipFill>
          <p:spPr bwMode="auto">
            <a:xfrm>
              <a:off x="4932363" y="3423940"/>
              <a:ext cx="3960812" cy="317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2196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179388" y="6323013"/>
            <a:ext cx="3455987" cy="401637"/>
          </a:xfrm>
          <a:prstGeom prst="rect">
            <a:avLst/>
          </a:prstGeom>
          <a:noFill/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800">
                <a:latin typeface="Comic Sans MS" pitchFamily="66" charset="0"/>
              </a:rPr>
              <a:t>Geoff Derrick – QUT presentation Century Zn mine, 25 March 2009</a:t>
            </a:r>
          </a:p>
        </p:txBody>
      </p:sp>
      <p:pic>
        <p:nvPicPr>
          <p:cNvPr id="5" name="Picture 3" descr="F100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6375"/>
            <a:ext cx="9180512" cy="70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888288" y="6540500"/>
            <a:ext cx="7112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745413" y="6223000"/>
            <a:ext cx="92392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252" tIns="44626" rIns="89252" bIns="44626" anchor="ctr"/>
          <a:lstStyle/>
          <a:p>
            <a:pPr algn="ctr" defTabSz="892175"/>
            <a:r>
              <a:rPr lang="en-AU" sz="1200">
                <a:solidFill>
                  <a:schemeClr val="bg1"/>
                </a:solidFill>
                <a:latin typeface="Arial Rounded MT Bold" pitchFamily="34" charset="0"/>
              </a:rPr>
              <a:t>0.04mm</a:t>
            </a:r>
            <a:endParaRPr lang="en-AU" sz="1200">
              <a:latin typeface="Arial Rounded MT Bold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6662738" y="2339975"/>
            <a:ext cx="657225" cy="1268413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873875" y="3338513"/>
            <a:ext cx="9239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252" tIns="44626" rIns="89252" bIns="44626" anchor="ctr"/>
          <a:lstStyle/>
          <a:p>
            <a:pPr algn="ctr" defTabSz="892175"/>
            <a:r>
              <a:rPr lang="en-AU" sz="900">
                <a:solidFill>
                  <a:schemeClr val="bg1"/>
                </a:solidFill>
                <a:latin typeface="Arial Rounded MT Bold" pitchFamily="34" charset="0"/>
              </a:rPr>
              <a:t>Replacement</a:t>
            </a:r>
          </a:p>
          <a:p>
            <a:pPr algn="ctr" defTabSz="892175"/>
            <a:r>
              <a:rPr lang="en-AU" sz="900">
                <a:solidFill>
                  <a:schemeClr val="bg1"/>
                </a:solidFill>
                <a:latin typeface="Arial Rounded MT Bold" pitchFamily="34" charset="0"/>
              </a:rPr>
              <a:t> front?</a:t>
            </a:r>
            <a:endParaRPr lang="en-AU" sz="900">
              <a:latin typeface="Arial Rounded MT Bold" pitchFamily="34" charset="0"/>
            </a:endParaRP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flipH="1" flipV="1">
            <a:off x="7000875" y="2811463"/>
            <a:ext cx="255588" cy="4810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51520" y="188640"/>
            <a:ext cx="8634288" cy="633626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sz="1800" b="0" dirty="0">
                <a:solidFill>
                  <a:srgbClr val="FF3300"/>
                </a:solidFill>
                <a:latin typeface="Arial Rounded MT Bold" pitchFamily="34" charset="0"/>
              </a:rPr>
              <a:t>Back to our original sample – porous predates non-porous, and hydrocarbon generation and </a:t>
            </a:r>
            <a:r>
              <a:rPr lang="en-AU" sz="1800" b="0" dirty="0" err="1">
                <a:solidFill>
                  <a:srgbClr val="FF3300"/>
                </a:solidFill>
                <a:latin typeface="Arial Rounded MT Bold" pitchFamily="34" charset="0"/>
              </a:rPr>
              <a:t>sphalerite</a:t>
            </a:r>
            <a:r>
              <a:rPr lang="en-AU" sz="1800" b="0" dirty="0">
                <a:solidFill>
                  <a:srgbClr val="FF3300"/>
                </a:solidFill>
                <a:latin typeface="Arial Rounded MT Bold" pitchFamily="34" charset="0"/>
              </a:rPr>
              <a:t> look like an equilibrium assemblage.</a:t>
            </a:r>
          </a:p>
        </p:txBody>
      </p:sp>
    </p:spTree>
    <p:extLst>
      <p:ext uri="{BB962C8B-B14F-4D97-AF65-F5344CB8AC3E}">
        <p14:creationId xmlns:p14="http://schemas.microsoft.com/office/powerpoint/2010/main" val="4087468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drews siderit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78" y="597173"/>
            <a:ext cx="7488238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0204" y="230188"/>
            <a:ext cx="78501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93700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Timing of siderite clearly post-dates the Century ore-host siltstones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4168" y="602128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alibri" pitchFamily="34" charset="0"/>
              </a:rPr>
              <a:t>After Broadbent et al 2002</a:t>
            </a:r>
          </a:p>
        </p:txBody>
      </p:sp>
    </p:spTree>
    <p:extLst>
      <p:ext uri="{BB962C8B-B14F-4D97-AF65-F5344CB8AC3E}">
        <p14:creationId xmlns:p14="http://schemas.microsoft.com/office/powerpoint/2010/main" val="329488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626" y="404664"/>
            <a:ext cx="8351838" cy="3994137"/>
          </a:xfrm>
          <a:prstGeom prst="rect">
            <a:avLst/>
          </a:prstGeom>
          <a:solidFill>
            <a:srgbClr val="EBEBE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75600">
            <a:spAutoFit/>
          </a:bodyPr>
          <a:lstStyle>
            <a:lvl1pPr marL="266700" indent="-266700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14363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889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826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76388"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335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907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479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05188"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Although 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CENTURY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is late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diagenetic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and quite unique, it shares many characteristics of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sedex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Pb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-Zn deposits everywhere.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It is associated with growth faults and extension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It occurs in a carbonaceous 2</a:t>
            </a:r>
            <a:r>
              <a:rPr lang="en-US" b="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nd</a:t>
            </a: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or 3</a:t>
            </a:r>
            <a:r>
              <a:rPr lang="en-US" b="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rd</a:t>
            </a: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order basin within </a:t>
            </a:r>
            <a:r>
              <a:rPr lang="en-US" b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platformal</a:t>
            </a: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environments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It is </a:t>
            </a:r>
            <a:r>
              <a:rPr lang="en-US" b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Pb</a:t>
            </a: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-Zn-Ag only, deposited from large </a:t>
            </a:r>
            <a:r>
              <a:rPr lang="en-US" b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oxidising</a:t>
            </a: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fluid systems, with metal sources from coarse </a:t>
            </a:r>
            <a:r>
              <a:rPr lang="en-US" b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volcanoclastics</a:t>
            </a: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deeper in the section, Fluid temp. 150 to 250</a:t>
            </a:r>
            <a:r>
              <a:rPr lang="en-US" b="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US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 </a:t>
            </a:r>
          </a:p>
        </p:txBody>
      </p:sp>
      <p:pic>
        <p:nvPicPr>
          <p:cNvPr id="5" name="Picture 5" descr="Metal solu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15"/>
          <a:stretch>
            <a:fillRect/>
          </a:stretch>
        </p:blipFill>
        <p:spPr bwMode="auto">
          <a:xfrm>
            <a:off x="5358086" y="4527549"/>
            <a:ext cx="3313113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03848" y="5013176"/>
            <a:ext cx="21542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sz="900" i="1">
                <a:latin typeface="Comic Sans MS" pitchFamily="66" charset="0"/>
              </a:rPr>
              <a:t>From Large et al., 1998 V. 93(8)</a:t>
            </a:r>
          </a:p>
        </p:txBody>
      </p:sp>
    </p:spTree>
    <p:extLst>
      <p:ext uri="{BB962C8B-B14F-4D97-AF65-F5344CB8AC3E}">
        <p14:creationId xmlns:p14="http://schemas.microsoft.com/office/powerpoint/2010/main" val="2146024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468313" y="320676"/>
            <a:ext cx="6451605" cy="5851543"/>
            <a:chOff x="1315" y="130"/>
            <a:chExt cx="4064" cy="3772"/>
          </a:xfrm>
        </p:grpSpPr>
        <p:pic>
          <p:nvPicPr>
            <p:cNvPr id="10" name="Picture 8" descr="Century landsat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" y="130"/>
              <a:ext cx="4054" cy="37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4977" y="3816"/>
              <a:ext cx="40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017" y="3643"/>
              <a:ext cx="28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1400">
                  <a:solidFill>
                    <a:schemeClr val="bg1"/>
                  </a:solidFill>
                  <a:latin typeface="Arial Rounded MT Bold" pitchFamily="34" charset="0"/>
                </a:rPr>
                <a:t>10km</a:t>
              </a:r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134" y="1915"/>
              <a:ext cx="6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1000">
                  <a:solidFill>
                    <a:srgbClr val="FFFF00"/>
                  </a:solidFill>
                  <a:latin typeface="Arial Rounded MT Bold" pitchFamily="34" charset="0"/>
                </a:rPr>
                <a:t>Kamarga Dome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445" y="2866"/>
              <a:ext cx="442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1000">
                  <a:solidFill>
                    <a:srgbClr val="FFFF00"/>
                  </a:solidFill>
                  <a:latin typeface="Arial Rounded MT Bold" pitchFamily="34" charset="0"/>
                </a:rPr>
                <a:t>Cambrian </a:t>
              </a:r>
            </a:p>
            <a:p>
              <a:pPr algn="ctr" defTabSz="788988"/>
              <a:r>
                <a:rPr lang="en-AU" sz="1000">
                  <a:solidFill>
                    <a:srgbClr val="FFFF00"/>
                  </a:solidFill>
                  <a:latin typeface="Arial Rounded MT Bold" pitchFamily="34" charset="0"/>
                </a:rPr>
                <a:t>cover</a:t>
              </a:r>
              <a:endParaRPr lang="en-AU" sz="1000">
                <a:solidFill>
                  <a:srgbClr val="FF9900"/>
                </a:solidFill>
                <a:latin typeface="Arial Rounded MT Bold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 rot="18744929">
              <a:off x="4523" y="450"/>
              <a:ext cx="345" cy="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1000">
                  <a:latin typeface="Arial Rounded MT Bold" pitchFamily="34" charset="0"/>
                </a:rPr>
                <a:t>Archie Ck</a:t>
              </a: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 rot="19056706">
              <a:off x="3372" y="749"/>
              <a:ext cx="722" cy="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900">
                  <a:solidFill>
                    <a:srgbClr val="FFFF00"/>
                  </a:solidFill>
                  <a:latin typeface="Arial Rounded MT Bold" pitchFamily="34" charset="0"/>
                </a:rPr>
                <a:t>Ploughed Mt Anticline</a:t>
              </a: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 rot="2528758">
              <a:off x="3532" y="3730"/>
              <a:ext cx="241" cy="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1000">
                  <a:solidFill>
                    <a:srgbClr val="FFFF00"/>
                  </a:solidFill>
                  <a:latin typeface="Arial Rounded MT Bold" pitchFamily="34" charset="0"/>
                </a:rPr>
                <a:t>TRF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 rot="3309295">
              <a:off x="2439" y="2135"/>
              <a:ext cx="259" cy="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1000">
                  <a:solidFill>
                    <a:srgbClr val="FFFF00"/>
                  </a:solidFill>
                  <a:latin typeface="Arial Rounded MT Bold" pitchFamily="34" charset="0"/>
                </a:rPr>
                <a:t>TRF</a:t>
              </a: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rot="21489962">
              <a:off x="2328" y="1915"/>
              <a:ext cx="215" cy="389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rot="247452">
              <a:off x="2970" y="3038"/>
              <a:ext cx="602" cy="64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850" y="2390"/>
              <a:ext cx="44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900" b="1" i="1">
                  <a:solidFill>
                    <a:srgbClr val="FFFF00"/>
                  </a:solidFill>
                  <a:latin typeface="Arial Rounded MT Bold" pitchFamily="34" charset="0"/>
                </a:rPr>
                <a:t>CENTURY</a:t>
              </a: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2649" y="2434"/>
              <a:ext cx="241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 rot="19490776">
              <a:off x="2810" y="576"/>
              <a:ext cx="722" cy="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900">
                  <a:solidFill>
                    <a:srgbClr val="FFFF00"/>
                  </a:solidFill>
                  <a:latin typeface="Arial Rounded MT Bold" pitchFamily="34" charset="0"/>
                </a:rPr>
                <a:t>Mt Caroline Anticline</a:t>
              </a: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010" y="1829"/>
              <a:ext cx="241" cy="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800">
                  <a:solidFill>
                    <a:srgbClr val="FFFF00"/>
                  </a:solidFill>
                  <a:latin typeface="Arial Rounded MT Bold" pitchFamily="34" charset="0"/>
                </a:rPr>
                <a:t>Cambrian</a:t>
              </a:r>
            </a:p>
            <a:p>
              <a:pPr algn="ctr" defTabSz="788988"/>
              <a:r>
                <a:rPr lang="en-AU" sz="800">
                  <a:solidFill>
                    <a:srgbClr val="FFFF00"/>
                  </a:solidFill>
                  <a:latin typeface="Arial Rounded MT Bold" pitchFamily="34" charset="0"/>
                </a:rPr>
                <a:t>annulus</a:t>
              </a:r>
              <a:endParaRPr lang="en-AU" sz="800">
                <a:latin typeface="Arial Rounded MT Bold" pitchFamily="34" charset="0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V="1">
              <a:off x="1726" y="3384"/>
              <a:ext cx="0" cy="3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686" y="3254"/>
              <a:ext cx="80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8858" tIns="39429" rIns="78858" bIns="39429" anchor="ctr"/>
            <a:lstStyle/>
            <a:p>
              <a:pPr algn="ctr" defTabSz="788988"/>
              <a:r>
                <a:rPr lang="en-AU" sz="1400">
                  <a:latin typeface="Arial Rounded MT Bold" pitchFamily="34" charset="0"/>
                </a:rPr>
                <a:t>N</a:t>
              </a:r>
            </a:p>
          </p:txBody>
        </p:sp>
      </p:grp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7164015" y="620688"/>
            <a:ext cx="1584449" cy="137229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AU" sz="2800" b="0" dirty="0">
                <a:latin typeface="Berlin Sans FB" pitchFamily="34" charset="0"/>
              </a:rPr>
              <a:t>Century:  Regional  location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145">
            <a:off x="6246216" y="4917744"/>
            <a:ext cx="523081" cy="523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2320" y="4911286"/>
            <a:ext cx="107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b="1" i="1" dirty="0">
                <a:latin typeface="Calibri" pitchFamily="34" charset="0"/>
              </a:rPr>
              <a:t>Gregory River</a:t>
            </a:r>
          </a:p>
        </p:txBody>
      </p:sp>
      <p:cxnSp>
        <p:nvCxnSpPr>
          <p:cNvPr id="8" name="Straight Arrow Connector 7"/>
          <p:cNvCxnSpPr>
            <a:endCxn id="6" idx="3"/>
          </p:cNvCxnSpPr>
          <p:nvPr/>
        </p:nvCxnSpPr>
        <p:spPr bwMode="auto">
          <a:xfrm flipH="1">
            <a:off x="6751894" y="5129362"/>
            <a:ext cx="700426" cy="1437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7020272" y="2564904"/>
            <a:ext cx="1527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Calibri" pitchFamily="34" charset="0"/>
              </a:rPr>
              <a:t>Mainly folded McNamara Group sediments 1700-1580Ma overlain by Cambrian Georgina Basin </a:t>
            </a:r>
            <a:r>
              <a:rPr lang="en-AU" sz="1400" dirty="0" err="1">
                <a:latin typeface="Calibri" pitchFamily="34" charset="0"/>
              </a:rPr>
              <a:t>limestones</a:t>
            </a:r>
            <a:r>
              <a:rPr lang="en-AU" sz="1400" dirty="0">
                <a:latin typeface="Calibri" pitchFamily="34" charset="0"/>
              </a:rPr>
              <a:t>. TRF = Termite Range Fault</a:t>
            </a:r>
          </a:p>
        </p:txBody>
      </p:sp>
      <p:sp>
        <p:nvSpPr>
          <p:cNvPr id="29" name="Date Placeholder 1"/>
          <p:cNvSpPr txBox="1">
            <a:spLocks/>
          </p:cNvSpPr>
          <p:nvPr/>
        </p:nvSpPr>
        <p:spPr bwMode="auto">
          <a:xfrm>
            <a:off x="327024" y="6470476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5283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74901" y="1088707"/>
            <a:ext cx="324036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234478" y="5487338"/>
            <a:ext cx="324036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352277" y="5514831"/>
            <a:ext cx="324036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487338"/>
            <a:ext cx="123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i="1" dirty="0">
                <a:latin typeface="Arial Rounded MT Bold" pitchFamily="34" charset="0"/>
              </a:rPr>
              <a:t>Mt Isa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1113" y="5487615"/>
            <a:ext cx="248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Arial Rounded MT Bold" pitchFamily="34" charset="0"/>
              </a:rPr>
              <a:t>Mary Kathleen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88665" y="1376739"/>
            <a:ext cx="809574" cy="411059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6" idx="6"/>
            <a:endCxn id="5" idx="2"/>
          </p:cNvCxnSpPr>
          <p:nvPr/>
        </p:nvCxnSpPr>
        <p:spPr bwMode="auto">
          <a:xfrm flipV="1">
            <a:off x="1676313" y="5631354"/>
            <a:ext cx="2558165" cy="27493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88665" y="728667"/>
            <a:ext cx="149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FFFCC"/>
                </a:solidFill>
                <a:latin typeface="Arial Rounded MT Bold" pitchFamily="34" charset="0"/>
              </a:rPr>
              <a:t>Century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9872" y="1412776"/>
            <a:ext cx="55428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Arial Rounded MT Bold" pitchFamily="34" charset="0"/>
              </a:rPr>
              <a:t>A very important </a:t>
            </a:r>
            <a:r>
              <a:rPr lang="en-AU" sz="3200" dirty="0" err="1">
                <a:latin typeface="Arial Rounded MT Bold" pitchFamily="34" charset="0"/>
              </a:rPr>
              <a:t>roadcut</a:t>
            </a:r>
            <a:r>
              <a:rPr lang="en-AU" sz="3200" dirty="0">
                <a:latin typeface="Arial Rounded MT Bold" pitchFamily="34" charset="0"/>
              </a:rPr>
              <a:t> exists between Mt Isa and Mary Kathleen – noted by the author as hosting an excellent tuff bed in the Mary Kathleen Group.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2915816" y="5229200"/>
            <a:ext cx="183595" cy="72008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020253" y="5229200"/>
            <a:ext cx="183595" cy="72008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0541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4" name="Picture 4" descr="P1040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" y="-26988"/>
            <a:ext cx="918051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11188" y="279400"/>
            <a:ext cx="5184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Basal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eluvial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 /continental / fluvial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facies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 – basal unconformity – Mary K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Gp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18766" y="2564904"/>
            <a:ext cx="23044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1780 Ma </a:t>
            </a:r>
          </a:p>
          <a:p>
            <a:pPr algn="ctr"/>
            <a:r>
              <a:rPr lang="en-US" sz="20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felsic </a:t>
            </a:r>
            <a:r>
              <a:rPr lang="en-US" sz="2000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volcanics</a:t>
            </a:r>
            <a:endParaRPr lang="en-US" sz="2000" b="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220072" y="981075"/>
            <a:ext cx="24475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1755Ma calcareous </a:t>
            </a:r>
            <a:r>
              <a:rPr lang="en-US" sz="1600" b="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arkose</a:t>
            </a:r>
            <a:endParaRPr lang="en-US" sz="1600" b="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5085184"/>
            <a:ext cx="1944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alibri" pitchFamily="34" charset="0"/>
              </a:rPr>
              <a:t>ARGYLLA  FMN</a:t>
            </a:r>
          </a:p>
        </p:txBody>
      </p:sp>
    </p:spTree>
    <p:extLst>
      <p:ext uri="{BB962C8B-B14F-4D97-AF65-F5344CB8AC3E}">
        <p14:creationId xmlns:p14="http://schemas.microsoft.com/office/powerpoint/2010/main" val="12004793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/>
          <a:stretch/>
        </p:blipFill>
        <p:spPr>
          <a:xfrm>
            <a:off x="-42804" y="-27384"/>
            <a:ext cx="9267018" cy="6895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4941168"/>
            <a:ext cx="1440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Rounded MT Bold" pitchFamily="34" charset="0"/>
              </a:rPr>
              <a:t>1780 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024" y="705924"/>
            <a:ext cx="1440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  <a:latin typeface="Arial Rounded MT Bold" pitchFamily="34" charset="0"/>
              </a:rPr>
              <a:t>1755  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088" y="5148917"/>
            <a:ext cx="2952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25 Ma time gap on this line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8028384" y="4653136"/>
            <a:ext cx="576064" cy="63152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49664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6041452"/>
            <a:ext cx="3600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Arkosic</a:t>
            </a:r>
            <a:r>
              <a:rPr lang="en-AU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 grits above the u/c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16" y="44624"/>
            <a:ext cx="12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i="1" dirty="0">
                <a:latin typeface="Calibri" pitchFamily="34" charset="0"/>
              </a:rPr>
              <a:t>Basal Mary K </a:t>
            </a:r>
            <a:r>
              <a:rPr lang="en-AU" sz="1800" i="1" dirty="0" err="1">
                <a:latin typeface="Calibri" pitchFamily="34" charset="0"/>
              </a:rPr>
              <a:t>Gp</a:t>
            </a:r>
            <a:endParaRPr lang="en-AU" sz="18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38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643972" y="6282958"/>
            <a:ext cx="8064896" cy="35662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sz="1800" b="0" dirty="0">
                <a:latin typeface="Arial Rounded MT Bold" pitchFamily="34" charset="0"/>
              </a:rPr>
              <a:t>Unmapped tuff bed in lower Mary K </a:t>
            </a:r>
            <a:r>
              <a:rPr lang="en-AU" sz="1800" b="0" dirty="0" err="1">
                <a:latin typeface="Arial Rounded MT Bold" pitchFamily="34" charset="0"/>
              </a:rPr>
              <a:t>Gp</a:t>
            </a:r>
            <a:r>
              <a:rPr lang="en-AU" sz="1800" b="0" dirty="0">
                <a:latin typeface="Arial Rounded MT Bold" pitchFamily="34" charset="0"/>
              </a:rPr>
              <a:t> – no outcrop outside of </a:t>
            </a:r>
            <a:r>
              <a:rPr lang="en-AU" sz="1800" b="0" dirty="0" err="1">
                <a:latin typeface="Arial Rounded MT Bold" pitchFamily="34" charset="0"/>
              </a:rPr>
              <a:t>roadcut</a:t>
            </a:r>
            <a:endParaRPr lang="en-AU" sz="18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9330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i="1" dirty="0">
                <a:solidFill>
                  <a:schemeClr val="accent6"/>
                </a:solidFill>
                <a:latin typeface="Arial Rounded MT Bold" pitchFamily="34" charset="0"/>
              </a:rPr>
              <a:t>1755  Ma</a:t>
            </a:r>
          </a:p>
        </p:txBody>
      </p:sp>
    </p:spTree>
    <p:extLst>
      <p:ext uri="{BB962C8B-B14F-4D97-AF65-F5344CB8AC3E}">
        <p14:creationId xmlns:p14="http://schemas.microsoft.com/office/powerpoint/2010/main" val="319194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976" y="404664"/>
            <a:ext cx="41764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Reworking of tuff in overlying sands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522920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i="1" dirty="0">
                <a:solidFill>
                  <a:schemeClr val="accent6"/>
                </a:solidFill>
                <a:latin typeface="Arial Rounded MT Bold" pitchFamily="34" charset="0"/>
              </a:rPr>
              <a:t>tuff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11247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i="1" dirty="0">
                <a:solidFill>
                  <a:srgbClr val="FFFF00"/>
                </a:solidFill>
                <a:latin typeface="Arial Rounded MT Bold" pitchFamily="34" charset="0"/>
              </a:rPr>
              <a:t>sandstone</a:t>
            </a:r>
          </a:p>
        </p:txBody>
      </p:sp>
    </p:spTree>
    <p:extLst>
      <p:ext uri="{BB962C8B-B14F-4D97-AF65-F5344CB8AC3E}">
        <p14:creationId xmlns:p14="http://schemas.microsoft.com/office/powerpoint/2010/main" val="1017279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470476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pic>
        <p:nvPicPr>
          <p:cNvPr id="5" name="Picture 4" descr="Transgressive mode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346325"/>
            <a:ext cx="8874125" cy="2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19113" y="260350"/>
            <a:ext cx="76533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Diagrammatic section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– Mary Kathleen  Group and equivalents:   </a:t>
            </a:r>
            <a:r>
              <a:rPr lang="en-US" sz="1800" b="0" i="1" dirty="0">
                <a:solidFill>
                  <a:schemeClr val="bg1"/>
                </a:solidFill>
                <a:latin typeface="Arial Rounded MT Bold" pitchFamily="34" charset="0"/>
              </a:rPr>
              <a:t>correlation  achieved across the basement block</a:t>
            </a:r>
            <a:endParaRPr lang="en-US" sz="2000" b="0" i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850" y="1431925"/>
            <a:ext cx="6477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W</a:t>
            </a:r>
            <a:endParaRPr lang="en-AU" sz="21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172450" y="1431925"/>
            <a:ext cx="431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E</a:t>
            </a:r>
            <a:endParaRPr lang="en-AU" sz="21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372225" y="1916113"/>
            <a:ext cx="2376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Shelf carbonate </a:t>
            </a:r>
            <a:r>
              <a:rPr lang="en-US" sz="1800" b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facies</a:t>
            </a:r>
            <a:endParaRPr lang="en-US" sz="1800" b="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6948488" y="2276475"/>
            <a:ext cx="28733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16238" y="1628775"/>
            <a:ext cx="23764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Shoreface</a:t>
            </a:r>
            <a:r>
              <a:rPr lang="en-US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and strand line </a:t>
            </a:r>
            <a:r>
              <a:rPr lang="en-US" sz="18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facies</a:t>
            </a:r>
            <a:endParaRPr lang="en-US" sz="18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156325" y="3429000"/>
            <a:ext cx="23764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0" dirty="0">
                <a:solidFill>
                  <a:srgbClr val="714B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Basal lenticular continental and </a:t>
            </a:r>
            <a:r>
              <a:rPr lang="en-US" sz="1800" b="0" dirty="0" err="1">
                <a:solidFill>
                  <a:srgbClr val="714B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eluvial</a:t>
            </a:r>
            <a:r>
              <a:rPr lang="en-US" sz="1800" b="0" dirty="0">
                <a:solidFill>
                  <a:srgbClr val="714B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/fluvial </a:t>
            </a:r>
            <a:r>
              <a:rPr lang="en-US" sz="1800" b="0" dirty="0" err="1">
                <a:solidFill>
                  <a:srgbClr val="714B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facies</a:t>
            </a:r>
            <a:endParaRPr lang="en-US" sz="1800" b="0" dirty="0">
              <a:solidFill>
                <a:srgbClr val="714B2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2843213" y="2276475"/>
            <a:ext cx="5762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 flipV="1">
            <a:off x="4660900" y="3429000"/>
            <a:ext cx="1423988" cy="215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55650" y="4508500"/>
            <a:ext cx="2232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0" dirty="0" err="1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Leichhardt</a:t>
            </a:r>
            <a:r>
              <a:rPr lang="en-US" sz="1800" b="0" dirty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 River Fault Trough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211638" y="4581525"/>
            <a:ext cx="1800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Basement granite and </a:t>
            </a:r>
            <a:r>
              <a:rPr lang="en-US" sz="18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itchFamily="34" charset="0"/>
              </a:rPr>
              <a:t>volcanics</a:t>
            </a:r>
            <a:endParaRPr lang="en-US" sz="18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4716463" y="4149725"/>
            <a:ext cx="71437" cy="5032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1692275" y="3860800"/>
            <a:ext cx="0" cy="5762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1044575" y="3195638"/>
            <a:ext cx="1511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88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88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0" i="1" dirty="0" err="1">
                <a:effectLst/>
                <a:latin typeface="Berlin Sans FB" pitchFamily="34" charset="0"/>
              </a:rPr>
              <a:t>Myally</a:t>
            </a:r>
            <a:r>
              <a:rPr lang="en-US" sz="1400" b="0" i="1" dirty="0">
                <a:effectLst/>
                <a:latin typeface="Berlin Sans FB" pitchFamily="34" charset="0"/>
              </a:rPr>
              <a:t> Subgroup</a:t>
            </a: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5003800" y="2420938"/>
            <a:ext cx="1296988" cy="1008062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>
            <a:off x="3779838" y="2420938"/>
            <a:ext cx="1296987" cy="1008062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4919663" y="2179638"/>
            <a:ext cx="16001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88988"/>
            <a:r>
              <a:rPr lang="en-US" sz="1200" b="0" dirty="0">
                <a:solidFill>
                  <a:schemeClr val="tx1"/>
                </a:solidFill>
                <a:effectLst/>
                <a:latin typeface="Berlin Sans FB" pitchFamily="34" charset="0"/>
              </a:rPr>
              <a:t>Time lines (isochrones</a:t>
            </a:r>
            <a:r>
              <a:rPr lang="en-US" sz="1200" dirty="0">
                <a:solidFill>
                  <a:schemeClr val="tx1"/>
                </a:solidFill>
                <a:effectLst/>
                <a:latin typeface="Berlin Sans FB" pitchFamily="34" charset="0"/>
              </a:rPr>
              <a:t>)</a:t>
            </a: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>
            <a:off x="1692275" y="5734050"/>
            <a:ext cx="6264275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2195736" y="5716588"/>
            <a:ext cx="5824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88988"/>
            <a:r>
              <a:rPr lang="en-US" sz="1400" b="0" i="1" dirty="0">
                <a:solidFill>
                  <a:schemeClr val="tx1"/>
                </a:solidFill>
                <a:effectLst/>
                <a:latin typeface="Berlin Sans FB" pitchFamily="34" charset="0"/>
              </a:rPr>
              <a:t>General direction of  sag-induced </a:t>
            </a:r>
            <a:r>
              <a:rPr lang="en-US" sz="1400" b="0" i="1" dirty="0" err="1">
                <a:solidFill>
                  <a:schemeClr val="tx1"/>
                </a:solidFill>
                <a:effectLst/>
                <a:latin typeface="Berlin Sans FB" pitchFamily="34" charset="0"/>
              </a:rPr>
              <a:t>onlap</a:t>
            </a:r>
            <a:r>
              <a:rPr lang="en-US" sz="1400" b="0" i="1" dirty="0">
                <a:solidFill>
                  <a:schemeClr val="tx1"/>
                </a:solidFill>
                <a:effectLst/>
                <a:latin typeface="Berlin Sans FB" pitchFamily="34" charset="0"/>
              </a:rPr>
              <a:t> and transgression,  over 100km E-W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3329" y="2978706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0" i="1" dirty="0">
                <a:solidFill>
                  <a:schemeClr val="accent6"/>
                </a:solidFill>
                <a:latin typeface="Arial Rounded MT Bold" pitchFamily="34" charset="0"/>
              </a:rPr>
              <a:t>1755  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1340" y="2099469"/>
            <a:ext cx="884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err="1">
                <a:solidFill>
                  <a:schemeClr val="accent6"/>
                </a:solidFill>
                <a:latin typeface="Calibri" pitchFamily="34" charset="0"/>
              </a:rPr>
              <a:t>Quilalar</a:t>
            </a:r>
            <a:endParaRPr lang="en-AU" sz="1400" i="1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04894" y="2402582"/>
            <a:ext cx="1127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solidFill>
                  <a:schemeClr val="accent6"/>
                </a:solidFill>
                <a:latin typeface="Calibri" pitchFamily="34" charset="0"/>
              </a:rPr>
              <a:t>Corella </a:t>
            </a:r>
            <a:r>
              <a:rPr lang="en-AU" sz="1400" i="1" dirty="0" err="1">
                <a:solidFill>
                  <a:schemeClr val="accent6"/>
                </a:solidFill>
                <a:latin typeface="Calibri" pitchFamily="34" charset="0"/>
              </a:rPr>
              <a:t>Fmn</a:t>
            </a:r>
            <a:endParaRPr lang="en-AU" sz="1400" i="1" dirty="0">
              <a:solidFill>
                <a:schemeClr val="accent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5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5" y="-3080"/>
            <a:ext cx="5078988" cy="384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78" y="2786690"/>
            <a:ext cx="5373034" cy="4071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145">
            <a:off x="6104903" y="511498"/>
            <a:ext cx="1750702" cy="1768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4753060"/>
            <a:ext cx="2942596" cy="877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Australia’s best – the </a:t>
            </a:r>
            <a:r>
              <a:rPr lang="en-AU" sz="2800" b="0" spc="3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Gregory River</a:t>
            </a:r>
          </a:p>
        </p:txBody>
      </p:sp>
    </p:spTree>
    <p:extLst>
      <p:ext uri="{BB962C8B-B14F-4D97-AF65-F5344CB8AC3E}">
        <p14:creationId xmlns:p14="http://schemas.microsoft.com/office/powerpoint/2010/main" val="376635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 txBox="1">
            <a:spLocks/>
          </p:cNvSpPr>
          <p:nvPr/>
        </p:nvSpPr>
        <p:spPr bwMode="auto">
          <a:xfrm>
            <a:off x="327024" y="6470476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41330" y="1196752"/>
            <a:ext cx="216024" cy="21602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041330" y="4509120"/>
            <a:ext cx="216024" cy="21602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041330" y="3360220"/>
            <a:ext cx="216024" cy="21602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41330" y="2276796"/>
            <a:ext cx="216024" cy="21602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9672" y="1052736"/>
            <a:ext cx="6754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January 2016:  MMG  ceases all production and shipping at Century, and joins with Century Bull , early 2017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672" y="2042264"/>
            <a:ext cx="7054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dirty="0">
                <a:latin typeface="Berlin Sans FB" pitchFamily="34" charset="0"/>
              </a:rPr>
              <a:t>Mid-2017:  Attila Resources changes name to New Century Resources, and raises $53 million in a capital raising, Nov 2017.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19672" y="3068960"/>
            <a:ext cx="70046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dirty="0">
                <a:latin typeface="Berlin Sans FB" pitchFamily="34" charset="0"/>
              </a:rPr>
              <a:t>New Century Resources acquires 100% of Century Bull, and estimates earnings of $450 million pa for 7 years by retreating tailings. First production Zn cons August 2018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87625" y="260648"/>
            <a:ext cx="6912767" cy="51051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AU" sz="2800" dirty="0">
                <a:latin typeface="Arial Rounded MT Bold" pitchFamily="34" charset="0"/>
              </a:rPr>
              <a:t>Century – Current status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19672" y="4293096"/>
            <a:ext cx="6754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dirty="0">
                <a:latin typeface="Berlin Sans FB" pitchFamily="34" charset="0"/>
              </a:rPr>
              <a:t>New Century Resources purchased by </a:t>
            </a:r>
            <a:r>
              <a:rPr lang="en-AU" b="0" dirty="0" err="1">
                <a:latin typeface="Berlin Sans FB" pitchFamily="34" charset="0"/>
              </a:rPr>
              <a:t>Sibanye</a:t>
            </a:r>
            <a:r>
              <a:rPr lang="en-AU" b="0" dirty="0">
                <a:latin typeface="Berlin Sans FB" pitchFamily="34" charset="0"/>
              </a:rPr>
              <a:t> Stillwater, May 2023, for retreating of tailings. 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1043608" y="5445224"/>
            <a:ext cx="216024" cy="21602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23934" y="5291916"/>
            <a:ext cx="712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dirty="0">
                <a:latin typeface="Berlin Sans FB" pitchFamily="34" charset="0"/>
              </a:rPr>
              <a:t>SIBANYA offered $1.10/share for the 80% not owned, in March 2023; offer accepted for A$120 million, settled May 2023. </a:t>
            </a:r>
          </a:p>
        </p:txBody>
      </p:sp>
    </p:spTree>
    <p:extLst>
      <p:ext uri="{BB962C8B-B14F-4D97-AF65-F5344CB8AC3E}">
        <p14:creationId xmlns:p14="http://schemas.microsoft.com/office/powerpoint/2010/main" val="221948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/>
        </p:nvSpPr>
        <p:spPr bwMode="auto">
          <a:xfrm>
            <a:off x="327024" y="6525344"/>
            <a:ext cx="518107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AU" sz="1050" b="0" dirty="0">
                <a:latin typeface="Comic Sans MS" pitchFamily="66" charset="0"/>
              </a:rPr>
              <a:t>Geoff Derrick:  SMEDG meeting, Sydney Thursday 28 September 2023</a:t>
            </a:r>
            <a:endParaRPr lang="en-AU" sz="1050" b="0" i="1" dirty="0">
              <a:latin typeface="Comic Sans MS" pitchFamily="66" charset="0"/>
            </a:endParaRPr>
          </a:p>
        </p:txBody>
      </p:sp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395536" y="398205"/>
            <a:ext cx="4968552" cy="51051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58" tIns="39429" rIns="78858" bIns="39429">
            <a:spAutoFit/>
          </a:bodyPr>
          <a:lstStyle>
            <a:lvl1pPr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88988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88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AU" sz="2800" b="0" dirty="0">
                <a:latin typeface="Berlin Sans FB" pitchFamily="34" charset="0"/>
              </a:rPr>
              <a:t>Who are </a:t>
            </a:r>
            <a:r>
              <a:rPr lang="en-AU" sz="2800" b="0" dirty="0" err="1">
                <a:latin typeface="Berlin Sans FB" pitchFamily="34" charset="0"/>
              </a:rPr>
              <a:t>Sibanye</a:t>
            </a:r>
            <a:r>
              <a:rPr lang="en-AU" sz="2800" b="0" dirty="0">
                <a:latin typeface="Berlin Sans FB" pitchFamily="34" charset="0"/>
              </a:rPr>
              <a:t> Stillwater ??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81128"/>
            <a:ext cx="3816424" cy="1446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4673168"/>
            <a:ext cx="4248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alibri" pitchFamily="34" charset="0"/>
              </a:rPr>
              <a:t>SS are a major South African metals multinational miner with interests in the CRITICAL metals needed for ‘decarbonisation’. They like ‘Grey elephants’ </a:t>
            </a:r>
            <a:r>
              <a:rPr lang="en-AU" sz="1800" i="1" dirty="0">
                <a:latin typeface="Calibri" pitchFamily="34" charset="0"/>
              </a:rPr>
              <a:t>(above).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0138"/>
            <a:ext cx="3798861" cy="3010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 bwMode="auto">
          <a:xfrm>
            <a:off x="2602306" y="2564904"/>
            <a:ext cx="457526" cy="43204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88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26270"/>
            <a:ext cx="4032448" cy="359834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304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36971"/>
            <a:ext cx="9144000" cy="6820421"/>
            <a:chOff x="0" y="37578"/>
            <a:chExt cx="9144000" cy="6820421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07504" y="6076384"/>
              <a:ext cx="3275856" cy="4489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78858" tIns="39429" rIns="78858" bIns="39429">
              <a:spAutoFit/>
            </a:bodyPr>
            <a:lstStyle>
              <a:lvl1pPr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393700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7889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26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576388" defTabSz="788988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335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4907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479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05188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en-AU" sz="1200" dirty="0">
                  <a:latin typeface="Calibri" pitchFamily="34" charset="0"/>
                </a:rPr>
                <a:t>Dr Geoff Derrick , </a:t>
              </a:r>
              <a:r>
                <a:rPr lang="en-US" sz="1200" dirty="0" err="1">
                  <a:latin typeface="Calibri" pitchFamily="34" charset="0"/>
                </a:rPr>
                <a:t>G.M.Derrick</a:t>
              </a:r>
              <a:r>
                <a:rPr lang="en-US" sz="1200" dirty="0">
                  <a:latin typeface="Calibri" pitchFamily="34" charset="0"/>
                </a:rPr>
                <a:t> Geology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en-US" sz="1200" dirty="0">
                  <a:latin typeface="Calibri" pitchFamily="34" charset="0"/>
                </a:rPr>
                <a:t>AIG Meeting 9 Oct. 2018</a:t>
              </a:r>
              <a:endParaRPr lang="en-AU" sz="1200" dirty="0">
                <a:latin typeface="Calibri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7578"/>
              <a:ext cx="9144000" cy="68204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3" t="424" r="17071" b="91138"/>
            <a:stretch/>
          </p:blipFill>
          <p:spPr>
            <a:xfrm>
              <a:off x="0" y="45877"/>
              <a:ext cx="4907235" cy="5358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79" t="2315" r="34207" b="88442"/>
            <a:stretch/>
          </p:blipFill>
          <p:spPr>
            <a:xfrm>
              <a:off x="7353300" y="64875"/>
              <a:ext cx="1790700" cy="788814"/>
            </a:xfrm>
            <a:prstGeom prst="rect">
              <a:avLst/>
            </a:prstGeom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259632" y="188640"/>
              <a:ext cx="6912768" cy="387405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8858" tIns="39429" rIns="78858" bIns="39429">
              <a:spAutoFit/>
            </a:bodyPr>
            <a:lstStyle>
              <a:lvl1pPr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788988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788988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AU" sz="2000" b="0" dirty="0">
                  <a:latin typeface="Arial Rounded MT Bold" pitchFamily="34" charset="0"/>
                </a:rPr>
                <a:t>Century - Inclined Google Earth view to NNW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09263" y="4869160"/>
              <a:ext cx="50671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b="0" dirty="0">
                  <a:solidFill>
                    <a:schemeClr val="bg1"/>
                  </a:solidFill>
                  <a:latin typeface="Berlin Sans FB" pitchFamily="34" charset="0"/>
                </a:rPr>
                <a:t>Tailings Dam – ore source for New Century Resources – purchased 2023 by </a:t>
              </a:r>
              <a:r>
                <a:rPr lang="en-AU" sz="1600" b="0" dirty="0" err="1">
                  <a:solidFill>
                    <a:schemeClr val="bg1"/>
                  </a:solidFill>
                  <a:latin typeface="Berlin Sans FB" pitchFamily="34" charset="0"/>
                </a:rPr>
                <a:t>Sibanye</a:t>
              </a:r>
              <a:r>
                <a:rPr lang="en-AU" sz="1600" b="0" dirty="0">
                  <a:solidFill>
                    <a:schemeClr val="bg1"/>
                  </a:solidFill>
                  <a:latin typeface="Berlin Sans FB" pitchFamily="34" charset="0"/>
                </a:rPr>
                <a:t> Stillwater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3779912" y="3861048"/>
              <a:ext cx="504056" cy="100811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6499949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889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889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6625</TotalTime>
  <Words>2482</Words>
  <Application>Microsoft Office PowerPoint</Application>
  <PresentationFormat>On-screen Show (4:3)</PresentationFormat>
  <Paragraphs>304</Paragraphs>
  <Slides>56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Arial Black</vt:lpstr>
      <vt:lpstr>Arial Rounded MT Bold</vt:lpstr>
      <vt:lpstr>Berlin Sans FB</vt:lpstr>
      <vt:lpstr>Calibri</vt:lpstr>
      <vt:lpstr>Comic Sans MS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Chelmer Office Supplies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Geoff Derrick</dc:creator>
  <cp:lastModifiedBy>Kim Stanton-Cook</cp:lastModifiedBy>
  <cp:revision>195</cp:revision>
  <cp:lastPrinted>2017-05-29T01:19:42Z</cp:lastPrinted>
  <dcterms:created xsi:type="dcterms:W3CDTF">2005-09-01T03:05:21Z</dcterms:created>
  <dcterms:modified xsi:type="dcterms:W3CDTF">2023-09-18T01:07:51Z</dcterms:modified>
</cp:coreProperties>
</file>